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9" r:id="rId4"/>
    <p:sldId id="263" r:id="rId5"/>
    <p:sldId id="285" r:id="rId6"/>
    <p:sldId id="290" r:id="rId7"/>
    <p:sldId id="269" r:id="rId8"/>
    <p:sldId id="307" r:id="rId9"/>
    <p:sldId id="308" r:id="rId10"/>
    <p:sldId id="291" r:id="rId11"/>
    <p:sldId id="292" r:id="rId12"/>
    <p:sldId id="287" r:id="rId13"/>
    <p:sldId id="298" r:id="rId14"/>
    <p:sldId id="299" r:id="rId15"/>
    <p:sldId id="300" r:id="rId16"/>
    <p:sldId id="301" r:id="rId17"/>
    <p:sldId id="316" r:id="rId18"/>
    <p:sldId id="286" r:id="rId19"/>
    <p:sldId id="293" r:id="rId20"/>
    <p:sldId id="294" r:id="rId21"/>
    <p:sldId id="297" r:id="rId22"/>
    <p:sldId id="296" r:id="rId23"/>
    <p:sldId id="304" r:id="rId24"/>
    <p:sldId id="302" r:id="rId25"/>
    <p:sldId id="305" r:id="rId26"/>
    <p:sldId id="317" r:id="rId27"/>
    <p:sldId id="289" r:id="rId28"/>
    <p:sldId id="288" r:id="rId29"/>
    <p:sldId id="309" r:id="rId30"/>
    <p:sldId id="311" r:id="rId31"/>
    <p:sldId id="312" r:id="rId32"/>
    <p:sldId id="314" r:id="rId33"/>
    <p:sldId id="318" r:id="rId34"/>
    <p:sldId id="313" r:id="rId35"/>
    <p:sldId id="319" r:id="rId36"/>
    <p:sldId id="323" r:id="rId37"/>
    <p:sldId id="281" r:id="rId38"/>
    <p:sldId id="260" r:id="rId39"/>
    <p:sldId id="315" r:id="rId40"/>
    <p:sldId id="272" r:id="rId41"/>
    <p:sldId id="28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Hagen" initials="SH" lastIdx="1" clrIdx="0">
    <p:extLst>
      <p:ext uri="{19B8F6BF-5375-455C-9EA6-DF929625EA0E}">
        <p15:presenceInfo xmlns:p15="http://schemas.microsoft.com/office/powerpoint/2012/main" userId="2659fa15c41bb5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06E2A-2BFA-46BD-9810-0A7669551B85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4983-6FD8-408F-BCED-35ED7FA3E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5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 shows up whenever circles are around. Area of a circle. Volume of a sphere. Volume of a cone. NASA uses 16 digits of pi. Circumference of the universe to within a </a:t>
            </a:r>
            <a:r>
              <a:rPr lang="en-US" dirty="0" err="1"/>
              <a:t>planck</a:t>
            </a:r>
            <a:r>
              <a:rPr lang="en-US" dirty="0"/>
              <a:t> length needs 40 digits. For most purposes 3.14 does just fine.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84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5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define a fractal?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Mandelbrot himself summarized it as "beautiful, damn hard, increasingly useful. That's fractals."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9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29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Drum roll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14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Drum roll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9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Drum roll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Drum roll please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Compte</a:t>
            </a:r>
            <a:r>
              <a:rPr lang="en-US" dirty="0"/>
              <a:t> de Buffon in 1777. He solved the problem. It was quickly noticed that this led to a probabilistic way of determining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but does this 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62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4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define a fractal? </a:t>
            </a:r>
            <a:r>
              <a:rPr lang="en-US" dirty="0" err="1"/>
              <a:t>Psychadelic</a:t>
            </a:r>
            <a:r>
              <a:rPr lang="en-US" dirty="0"/>
              <a:t> mathematics.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Mandelbrot himself summarized it as "beautiful, damn hard, increasingly useful. That's fractals."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0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imaginary numbers fall on the number line?  They don’t!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4983-6FD8-408F-BCED-35ED7FA3E2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8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7" Type="http://schemas.openxmlformats.org/officeDocument/2006/relationships/image" Target="../media/image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.png"/><Relationship Id="rId34" Type="http://schemas.openxmlformats.org/officeDocument/2006/relationships/image" Target="../media/image17.png"/><Relationship Id="rId25" Type="http://schemas.openxmlformats.org/officeDocument/2006/relationships/image" Target="../media/image136.png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35.png"/><Relationship Id="rId32" Type="http://schemas.openxmlformats.org/officeDocument/2006/relationships/image" Target="../media/image15.png"/><Relationship Id="rId23" Type="http://schemas.openxmlformats.org/officeDocument/2006/relationships/image" Target="../media/image134.png"/><Relationship Id="rId28" Type="http://schemas.openxmlformats.org/officeDocument/2006/relationships/image" Target="../media/image7.png"/><Relationship Id="rId31" Type="http://schemas.openxmlformats.org/officeDocument/2006/relationships/image" Target="../media/image14.png"/><Relationship Id="rId27" Type="http://schemas.openxmlformats.org/officeDocument/2006/relationships/image" Target="../media/image138.png"/><Relationship Id="rId30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0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40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26" Type="http://schemas.openxmlformats.org/officeDocument/2006/relationships/image" Target="../media/image125.png"/><Relationship Id="rId18" Type="http://schemas.openxmlformats.org/officeDocument/2006/relationships/image" Target="../media/image61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25" Type="http://schemas.openxmlformats.org/officeDocument/2006/relationships/image" Target="../media/image124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9.png"/><Relationship Id="rId29" Type="http://schemas.openxmlformats.org/officeDocument/2006/relationships/image" Target="../media/image128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24" Type="http://schemas.openxmlformats.org/officeDocument/2006/relationships/image" Target="../media/image123.png"/><Relationship Id="rId5" Type="http://schemas.openxmlformats.org/officeDocument/2006/relationships/image" Target="../media/image48.png"/><Relationship Id="rId28" Type="http://schemas.openxmlformats.org/officeDocument/2006/relationships/image" Target="../media/image127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14" Type="http://schemas.openxmlformats.org/officeDocument/2006/relationships/image" Target="../media/image57.png"/><Relationship Id="rId27" Type="http://schemas.openxmlformats.org/officeDocument/2006/relationships/image" Target="../media/image126.png"/><Relationship Id="rId22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4" Type="http://schemas.openxmlformats.org/officeDocument/2006/relationships/image" Target="../media/image92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wec.edu/mbirika/CoinFlipProblem.pdf" TargetMode="External"/><Relationship Id="rId2" Type="http://schemas.openxmlformats.org/officeDocument/2006/relationships/hyperlink" Target="https://mste.illinois.edu/activity/buff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d0vY0CKYhPY&amp;t=410s" TargetMode="External"/><Relationship Id="rId4" Type="http://schemas.openxmlformats.org/officeDocument/2006/relationships/hyperlink" Target="https://www.youtube.com/watch?v=jsYwFizhnc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PiFormulas.html" TargetMode="External"/><Relationship Id="rId2" Type="http://schemas.openxmlformats.org/officeDocument/2006/relationships/hyperlink" Target="https://en.wikipedia.org/wiki/Approximations_of_%CF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237548187_GEOMETRIC_CONSTRUCTIONS_APPROXIMATING_p_RELATED_TO_VIETA'S_PRODUCT_OF_NESTED_RADICALS" TargetMode="External"/><Relationship Id="rId5" Type="http://schemas.openxmlformats.org/officeDocument/2006/relationships/hyperlink" Target="https://keisan.casio.com/exec/system/1355104874" TargetMode="External"/><Relationship Id="rId4" Type="http://schemas.openxmlformats.org/officeDocument/2006/relationships/hyperlink" Target="https://crypto.stanford.edu/pbc/notes/pi/ramanuja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uwec.edu/mbirika/CoinFlipProblem.pdf" TargetMode="External"/><Relationship Id="rId2" Type="http://schemas.openxmlformats.org/officeDocument/2006/relationships/hyperlink" Target="https://commons.wikimedia.org/wiki/File:Spacetime_curvature.pn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8ED0C-4C4D-4444-9A26-20C59FE7F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83" b="5055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0FE72-6D37-49FD-929E-8FB951FFB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Corvallis-Benton Public Library</a:t>
            </a:r>
            <a:br>
              <a:rPr lang="en-US" dirty="0"/>
            </a:br>
            <a:r>
              <a:rPr lang="en-US" dirty="0"/>
              <a:t>Pi without circles?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2CBA9-0678-4FF0-8ADC-7638336C8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Sarah Hagen</a:t>
            </a:r>
          </a:p>
          <a:p>
            <a:r>
              <a:rPr lang="en-US" dirty="0"/>
              <a:t>Oregon State University</a:t>
            </a:r>
          </a:p>
          <a:p>
            <a:r>
              <a:rPr lang="en-US" dirty="0"/>
              <a:t>March 14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54594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DC530E6-54EF-4902-B4F6-0C4E64A20EBB}"/>
              </a:ext>
            </a:extLst>
          </p:cNvPr>
          <p:cNvSpPr/>
          <p:nvPr/>
        </p:nvSpPr>
        <p:spPr>
          <a:xfrm>
            <a:off x="3737543" y="3618858"/>
            <a:ext cx="214884" cy="193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CA47D-966A-49CF-ACB1-39560F0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circle?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6079-C28A-4703-827C-31FD4B6E90FD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A2D0AA-B186-4FBE-A498-D48457379B03}"/>
                  </a:ext>
                </a:extLst>
              </p:cNvPr>
              <p:cNvSpPr txBox="1"/>
              <p:nvPr/>
            </p:nvSpPr>
            <p:spPr>
              <a:xfrm>
                <a:off x="6375477" y="4706606"/>
                <a:ext cx="31824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A2D0AA-B186-4FBE-A498-D48457379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77" y="4706606"/>
                <a:ext cx="318241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B93D09-76ED-4CC4-8DB9-4FEDA6E14828}"/>
              </a:ext>
            </a:extLst>
          </p:cNvPr>
          <p:cNvCxnSpPr>
            <a:cxnSpLocks/>
          </p:cNvCxnSpPr>
          <p:nvPr/>
        </p:nvCxnSpPr>
        <p:spPr>
          <a:xfrm>
            <a:off x="3094892" y="2084832"/>
            <a:ext cx="0" cy="3735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696CE7-CCF3-4A6E-8571-B4384FFDEAD3}"/>
              </a:ext>
            </a:extLst>
          </p:cNvPr>
          <p:cNvCxnSpPr>
            <a:cxnSpLocks/>
          </p:cNvCxnSpPr>
          <p:nvPr/>
        </p:nvCxnSpPr>
        <p:spPr>
          <a:xfrm>
            <a:off x="761875" y="3808828"/>
            <a:ext cx="4666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1E12D31-8B6E-48D7-B955-3C0B8001AE16}"/>
              </a:ext>
            </a:extLst>
          </p:cNvPr>
          <p:cNvSpPr/>
          <p:nvPr/>
        </p:nvSpPr>
        <p:spPr>
          <a:xfrm>
            <a:off x="1899150" y="2679192"/>
            <a:ext cx="2405563" cy="225856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B92ED-D116-4223-A364-88E27F470A98}"/>
                  </a:ext>
                </a:extLst>
              </p:cNvPr>
              <p:cNvSpPr txBox="1"/>
              <p:nvPr/>
            </p:nvSpPr>
            <p:spPr>
              <a:xfrm>
                <a:off x="6810621" y="2719287"/>
                <a:ext cx="32952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𝑟𝑎𝑑𝑖𝑢𝑠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DB92ED-D116-4223-A364-88E27F470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621" y="2719287"/>
                <a:ext cx="329526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C8D69-C5DC-4A56-B536-20574A50FDA3}"/>
              </a:ext>
            </a:extLst>
          </p:cNvPr>
          <p:cNvCxnSpPr>
            <a:endCxn id="11" idx="7"/>
          </p:cNvCxnSpPr>
          <p:nvPr/>
        </p:nvCxnSpPr>
        <p:spPr>
          <a:xfrm flipV="1">
            <a:off x="3094891" y="3009952"/>
            <a:ext cx="857535" cy="798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BC3242-1C4C-4BAC-A6BF-BB84A6C0A8C2}"/>
              </a:ext>
            </a:extLst>
          </p:cNvPr>
          <p:cNvCxnSpPr>
            <a:cxnSpLocks/>
            <a:stCxn id="11" idx="7"/>
          </p:cNvCxnSpPr>
          <p:nvPr/>
        </p:nvCxnSpPr>
        <p:spPr>
          <a:xfrm>
            <a:off x="3952426" y="3009952"/>
            <a:ext cx="0" cy="798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C1C12C2-8D0A-42F7-863A-4C768F532E78}"/>
              </a:ext>
            </a:extLst>
          </p:cNvPr>
          <p:cNvSpPr/>
          <p:nvPr/>
        </p:nvSpPr>
        <p:spPr>
          <a:xfrm>
            <a:off x="3867725" y="2951159"/>
            <a:ext cx="169402" cy="1402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9F02D8-3908-4E4A-B0C4-3A52F158FFC6}"/>
              </a:ext>
            </a:extLst>
          </p:cNvPr>
          <p:cNvCxnSpPr/>
          <p:nvPr/>
        </p:nvCxnSpPr>
        <p:spPr>
          <a:xfrm>
            <a:off x="3094891" y="3808476"/>
            <a:ext cx="8575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486634-F099-4FBA-8CE7-31CF449669AB}"/>
                  </a:ext>
                </a:extLst>
              </p:cNvPr>
              <p:cNvSpPr txBox="1"/>
              <p:nvPr/>
            </p:nvSpPr>
            <p:spPr>
              <a:xfrm>
                <a:off x="2466162" y="3067161"/>
                <a:ext cx="11727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𝑎𝑑𝑖𝑢𝑠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486634-F099-4FBA-8CE7-31CF4496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162" y="3067161"/>
                <a:ext cx="11727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26BF41-385F-455E-B0E9-7CEACDF9F720}"/>
                  </a:ext>
                </a:extLst>
              </p:cNvPr>
              <p:cNvSpPr txBox="1"/>
              <p:nvPr/>
            </p:nvSpPr>
            <p:spPr>
              <a:xfrm>
                <a:off x="3886248" y="2546175"/>
                <a:ext cx="8048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B26BF41-385F-455E-B0E9-7CEACDF9F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48" y="2546175"/>
                <a:ext cx="804836" cy="369332"/>
              </a:xfrm>
              <a:prstGeom prst="rect">
                <a:avLst/>
              </a:prstGeom>
              <a:blipFill>
                <a:blip r:embed="rId5"/>
                <a:stretch>
                  <a:fillRect l="-12879" r="-1212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9179F6-5E4A-415C-9F33-2F10674F7DAF}"/>
                  </a:ext>
                </a:extLst>
              </p:cNvPr>
              <p:cNvSpPr txBox="1"/>
              <p:nvPr/>
            </p:nvSpPr>
            <p:spPr>
              <a:xfrm>
                <a:off x="3405489" y="3715454"/>
                <a:ext cx="3010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C9179F6-5E4A-415C-9F33-2F10674F7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489" y="3715454"/>
                <a:ext cx="30104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A859B8-5EB7-4F37-8051-C54A106671E6}"/>
                  </a:ext>
                </a:extLst>
              </p:cNvPr>
              <p:cNvSpPr txBox="1"/>
              <p:nvPr/>
            </p:nvSpPr>
            <p:spPr>
              <a:xfrm>
                <a:off x="3978211" y="3264529"/>
                <a:ext cx="25395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3A859B8-5EB7-4F37-8051-C54A10667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11" y="3264529"/>
                <a:ext cx="2539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2F12A29-F86A-48C5-930C-A1A0C9F0ECF3}"/>
              </a:ext>
            </a:extLst>
          </p:cNvPr>
          <p:cNvSpPr txBox="1"/>
          <p:nvPr/>
        </p:nvSpPr>
        <p:spPr>
          <a:xfrm>
            <a:off x="6195709" y="2135684"/>
            <a:ext cx="35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Pythagorean Theorem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086EE-8108-4E3E-AC39-D8FD152E911F}"/>
              </a:ext>
            </a:extLst>
          </p:cNvPr>
          <p:cNvSpPr txBox="1"/>
          <p:nvPr/>
        </p:nvSpPr>
        <p:spPr>
          <a:xfrm>
            <a:off x="6335738" y="4072151"/>
            <a:ext cx="358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Equation of a circle</a:t>
            </a:r>
          </a:p>
        </p:txBody>
      </p:sp>
    </p:spTree>
    <p:extLst>
      <p:ext uri="{BB962C8B-B14F-4D97-AF65-F5344CB8AC3E}">
        <p14:creationId xmlns:p14="http://schemas.microsoft.com/office/powerpoint/2010/main" val="2409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  <p:bldP spid="11" grpId="0" animBg="1"/>
      <p:bldP spid="18" grpId="0"/>
      <p:bldP spid="21" grpId="0" animBg="1"/>
      <p:bldP spid="28" grpId="0"/>
      <p:bldP spid="29" grpId="0"/>
      <p:bldP spid="30" grpId="0"/>
      <p:bldP spid="31" grpId="0"/>
      <p:bldP spid="25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A47D-966A-49CF-ACB1-39560F0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circle?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6079-C28A-4703-827C-31FD4B6E90FD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EF0C36-33D8-4C1E-BCE0-C0312C5B3D86}"/>
              </a:ext>
            </a:extLst>
          </p:cNvPr>
          <p:cNvCxnSpPr>
            <a:cxnSpLocks/>
          </p:cNvCxnSpPr>
          <p:nvPr/>
        </p:nvCxnSpPr>
        <p:spPr>
          <a:xfrm>
            <a:off x="967109" y="4509239"/>
            <a:ext cx="4937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EB06FCB-7AF5-497D-9E98-B86C88EE95DA}"/>
              </a:ext>
            </a:extLst>
          </p:cNvPr>
          <p:cNvSpPr/>
          <p:nvPr/>
        </p:nvSpPr>
        <p:spPr>
          <a:xfrm>
            <a:off x="1811170" y="4059088"/>
            <a:ext cx="520504" cy="45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210FD5-8FB2-4EC7-BBD8-A2AF561C9276}"/>
              </a:ext>
            </a:extLst>
          </p:cNvPr>
          <p:cNvSpPr/>
          <p:nvPr/>
        </p:nvSpPr>
        <p:spPr>
          <a:xfrm>
            <a:off x="3689917" y="3009623"/>
            <a:ext cx="1434904" cy="1499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5FC3F9-E73B-4240-B507-97101CEB0499}"/>
              </a:ext>
            </a:extLst>
          </p:cNvPr>
          <p:cNvCxnSpPr>
            <a:cxnSpLocks/>
          </p:cNvCxnSpPr>
          <p:nvPr/>
        </p:nvCxnSpPr>
        <p:spPr>
          <a:xfrm>
            <a:off x="1501681" y="3496353"/>
            <a:ext cx="12379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E71BB0-3184-40B8-B5FE-439E67053225}"/>
              </a:ext>
            </a:extLst>
          </p:cNvPr>
          <p:cNvCxnSpPr>
            <a:cxnSpLocks/>
          </p:cNvCxnSpPr>
          <p:nvPr/>
        </p:nvCxnSpPr>
        <p:spPr>
          <a:xfrm flipH="1">
            <a:off x="4041610" y="2640360"/>
            <a:ext cx="5486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F7DA14-FF75-4AB0-960F-B50D587BB10A}"/>
                  </a:ext>
                </a:extLst>
              </p:cNvPr>
              <p:cNvSpPr txBox="1"/>
              <p:nvPr/>
            </p:nvSpPr>
            <p:spPr>
              <a:xfrm>
                <a:off x="1209822" y="5128266"/>
                <a:ext cx="4122662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Kinetic Energy: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F7DA14-FF75-4AB0-960F-B50D587BB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822" y="5128266"/>
                <a:ext cx="4122662" cy="787716"/>
              </a:xfrm>
              <a:prstGeom prst="rect">
                <a:avLst/>
              </a:prstGeom>
              <a:blipFill>
                <a:blip r:embed="rId23"/>
                <a:stretch>
                  <a:fillRect l="-3693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271E36-4F42-4FF5-B239-D6589AB4CCC8}"/>
                  </a:ext>
                </a:extLst>
              </p:cNvPr>
              <p:cNvSpPr txBox="1"/>
              <p:nvPr/>
            </p:nvSpPr>
            <p:spPr>
              <a:xfrm>
                <a:off x="1828878" y="4059088"/>
                <a:ext cx="4785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271E36-4F42-4FF5-B239-D6589AB4C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78" y="4059088"/>
                <a:ext cx="478529" cy="369332"/>
              </a:xfrm>
              <a:prstGeom prst="rect">
                <a:avLst/>
              </a:prstGeom>
              <a:blipFill>
                <a:blip r:embed="rId24"/>
                <a:stretch>
                  <a:fillRect l="-6329" r="-253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D6C94A-2253-4280-AFDC-5CCC6C6384B7}"/>
                  </a:ext>
                </a:extLst>
              </p:cNvPr>
              <p:cNvSpPr txBox="1"/>
              <p:nvPr/>
            </p:nvSpPr>
            <p:spPr>
              <a:xfrm>
                <a:off x="4168104" y="3984460"/>
                <a:ext cx="4856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D6C94A-2253-4280-AFDC-5CCC6C638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104" y="3984460"/>
                <a:ext cx="485646" cy="369332"/>
              </a:xfrm>
              <a:prstGeom prst="rect">
                <a:avLst/>
              </a:prstGeom>
              <a:blipFill>
                <a:blip r:embed="rId25"/>
                <a:stretch>
                  <a:fillRect l="-7595" r="-379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9D115D-E1A9-47A3-8250-1C9593030544}"/>
                  </a:ext>
                </a:extLst>
              </p:cNvPr>
              <p:cNvSpPr txBox="1"/>
              <p:nvPr/>
            </p:nvSpPr>
            <p:spPr>
              <a:xfrm>
                <a:off x="1881393" y="3009623"/>
                <a:ext cx="3841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09D115D-E1A9-47A3-8250-1C959303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393" y="3009623"/>
                <a:ext cx="384143" cy="369332"/>
              </a:xfrm>
              <a:prstGeom prst="rect">
                <a:avLst/>
              </a:prstGeom>
              <a:blipFill>
                <a:blip r:embed="rId26"/>
                <a:stretch>
                  <a:fillRect l="-9524" r="-476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3B2187-756D-4D8D-869C-D624D85A6930}"/>
                  </a:ext>
                </a:extLst>
              </p:cNvPr>
              <p:cNvSpPr txBox="1"/>
              <p:nvPr/>
            </p:nvSpPr>
            <p:spPr>
              <a:xfrm>
                <a:off x="4144055" y="2098900"/>
                <a:ext cx="3912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13B2187-756D-4D8D-869C-D624D85A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55" y="2098900"/>
                <a:ext cx="391261" cy="369332"/>
              </a:xfrm>
              <a:prstGeom prst="rect">
                <a:avLst/>
              </a:prstGeom>
              <a:blipFill>
                <a:blip r:embed="rId27"/>
                <a:stretch>
                  <a:fillRect l="-9375" r="-468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91308D-C44C-4FB3-9739-12A1BF039D4E}"/>
                  </a:ext>
                </a:extLst>
              </p:cNvPr>
              <p:cNvSpPr txBox="1"/>
              <p:nvPr/>
            </p:nvSpPr>
            <p:spPr>
              <a:xfrm>
                <a:off x="6067864" y="2551998"/>
                <a:ext cx="12684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91308D-C44C-4FB3-9739-12A1BF039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864" y="2551998"/>
                <a:ext cx="1268438" cy="898964"/>
              </a:xfrm>
              <a:prstGeom prst="rect">
                <a:avLst/>
              </a:prstGeom>
              <a:blipFill>
                <a:blip r:embed="rId28"/>
                <a:stretch>
                  <a:fillRect r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281070-C1B0-42DD-9227-E48EBB0D53A7}"/>
                  </a:ext>
                </a:extLst>
              </p:cNvPr>
              <p:cNvSpPr txBox="1"/>
              <p:nvPr/>
            </p:nvSpPr>
            <p:spPr>
              <a:xfrm>
                <a:off x="8038193" y="2525813"/>
                <a:ext cx="126843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281070-C1B0-42DD-9227-E48EBB0D5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193" y="2525813"/>
                <a:ext cx="1268438" cy="898964"/>
              </a:xfrm>
              <a:prstGeom prst="rect">
                <a:avLst/>
              </a:prstGeom>
              <a:blipFill>
                <a:blip r:embed="rId29"/>
                <a:stretch>
                  <a:fillRect r="-25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948A38-4799-403F-809E-44714DD9773E}"/>
                  </a:ext>
                </a:extLst>
              </p:cNvPr>
              <p:cNvSpPr txBox="1"/>
              <p:nvPr/>
            </p:nvSpPr>
            <p:spPr>
              <a:xfrm>
                <a:off x="7245117" y="2753938"/>
                <a:ext cx="1268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948A38-4799-403F-809E-44714DD97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117" y="2753938"/>
                <a:ext cx="126843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A1D9D5-7515-44CF-BBD1-6D0D83090721}"/>
                  </a:ext>
                </a:extLst>
              </p:cNvPr>
              <p:cNvSpPr txBox="1"/>
              <p:nvPr/>
            </p:nvSpPr>
            <p:spPr>
              <a:xfrm>
                <a:off x="9508815" y="2785973"/>
                <a:ext cx="230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1A1D9D5-7515-44CF-BBD1-6D0D83090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815" y="2785973"/>
                <a:ext cx="2306772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B7F727-0512-4301-90DB-9211BC081F99}"/>
                  </a:ext>
                </a:extLst>
              </p:cNvPr>
              <p:cNvSpPr txBox="1"/>
              <p:nvPr/>
            </p:nvSpPr>
            <p:spPr>
              <a:xfrm>
                <a:off x="6952772" y="3641611"/>
                <a:ext cx="2907410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box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AB7F727-0512-4301-90DB-9211BC081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72" y="3641611"/>
                <a:ext cx="2907410" cy="96917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8C374C7-62ED-4D43-850B-A84C65CE448F}"/>
                  </a:ext>
                </a:extLst>
              </p:cNvPr>
              <p:cNvSpPr txBox="1"/>
              <p:nvPr/>
            </p:nvSpPr>
            <p:spPr>
              <a:xfrm>
                <a:off x="6952772" y="4659851"/>
                <a:ext cx="2907410" cy="969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box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8C374C7-62ED-4D43-850B-A84C65CE4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72" y="4659851"/>
                <a:ext cx="2907410" cy="96917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63813C-C2AE-4C15-BB2A-EB268B9B597A}"/>
                  </a:ext>
                </a:extLst>
              </p:cNvPr>
              <p:cNvSpPr txBox="1"/>
              <p:nvPr/>
            </p:nvSpPr>
            <p:spPr>
              <a:xfrm>
                <a:off x="6436047" y="5908102"/>
                <a:ext cx="42555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63813C-C2AE-4C15-BB2A-EB268B9B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047" y="5908102"/>
                <a:ext cx="4255552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E234035-32C0-4BCE-B398-00201EF1E39B}"/>
              </a:ext>
            </a:extLst>
          </p:cNvPr>
          <p:cNvSpPr txBox="1"/>
          <p:nvPr/>
        </p:nvSpPr>
        <p:spPr>
          <a:xfrm>
            <a:off x="6559100" y="1906425"/>
            <a:ext cx="403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Conservation of Energy</a:t>
            </a:r>
          </a:p>
        </p:txBody>
      </p:sp>
    </p:spTree>
    <p:extLst>
      <p:ext uri="{BB962C8B-B14F-4D97-AF65-F5344CB8AC3E}">
        <p14:creationId xmlns:p14="http://schemas.microsoft.com/office/powerpoint/2010/main" val="27223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9" grpId="0"/>
      <p:bldP spid="41" grpId="0"/>
      <p:bldP spid="42" grpId="0"/>
      <p:bldP spid="43" grpId="0"/>
      <p:bldP spid="44" grpId="0"/>
      <p:bldP spid="4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200" dirty="0">
                <a:solidFill>
                  <a:schemeClr val="tx1">
                    <a:alpha val="80000"/>
                  </a:schemeClr>
                </a:solidFill>
              </a:rPr>
              <a:t>Coin flips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Also crazy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B239-9C38-4D5B-9554-891AF0DB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Toss an even number of coins</a:t>
            </a:r>
          </a:p>
        </p:txBody>
      </p:sp>
      <p:pic>
        <p:nvPicPr>
          <p:cNvPr id="1026" name="Picture 2" descr="Image result for penny images">
            <a:extLst>
              <a:ext uri="{FF2B5EF4-FFF2-40B4-BE49-F238E27FC236}">
                <a16:creationId xmlns:a16="http://schemas.microsoft.com/office/drawing/2014/main" id="{09FE2A64-EC73-4C56-A7C2-1C11F723D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7671" y="2428787"/>
            <a:ext cx="975418" cy="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nny images">
            <a:extLst>
              <a:ext uri="{FF2B5EF4-FFF2-40B4-BE49-F238E27FC236}">
                <a16:creationId xmlns:a16="http://schemas.microsoft.com/office/drawing/2014/main" id="{2CC612D2-396C-48B3-B9ED-1D7D6F95A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860521" y="3445925"/>
            <a:ext cx="975418" cy="10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nny images">
            <a:extLst>
              <a:ext uri="{FF2B5EF4-FFF2-40B4-BE49-F238E27FC236}">
                <a16:creationId xmlns:a16="http://schemas.microsoft.com/office/drawing/2014/main" id="{05DAE9E5-E9A5-4D70-A226-268F9B393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8712" y="2428786"/>
            <a:ext cx="975418" cy="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nny images">
            <a:extLst>
              <a:ext uri="{FF2B5EF4-FFF2-40B4-BE49-F238E27FC236}">
                <a16:creationId xmlns:a16="http://schemas.microsoft.com/office/drawing/2014/main" id="{53BFBB57-34AA-4D28-81DD-8D3970F65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7671" y="3445925"/>
            <a:ext cx="975418" cy="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enny images">
            <a:extLst>
              <a:ext uri="{FF2B5EF4-FFF2-40B4-BE49-F238E27FC236}">
                <a16:creationId xmlns:a16="http://schemas.microsoft.com/office/drawing/2014/main" id="{923D9690-B287-4C1D-AB25-06B72B7E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0521" y="4448952"/>
            <a:ext cx="975418" cy="9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enny images">
            <a:extLst>
              <a:ext uri="{FF2B5EF4-FFF2-40B4-BE49-F238E27FC236}">
                <a16:creationId xmlns:a16="http://schemas.microsoft.com/office/drawing/2014/main" id="{1DB6988F-98CB-4D92-B837-60E3CB3B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1807671" y="4439082"/>
            <a:ext cx="975418" cy="10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enny images">
            <a:extLst>
              <a:ext uri="{FF2B5EF4-FFF2-40B4-BE49-F238E27FC236}">
                <a16:creationId xmlns:a16="http://schemas.microsoft.com/office/drawing/2014/main" id="{00530434-6E9D-4015-8B10-BFA1A548D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860521" y="5455538"/>
            <a:ext cx="975418" cy="10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enny images">
            <a:extLst>
              <a:ext uri="{FF2B5EF4-FFF2-40B4-BE49-F238E27FC236}">
                <a16:creationId xmlns:a16="http://schemas.microsoft.com/office/drawing/2014/main" id="{57174782-B430-451B-9EAC-51174ECE7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1807671" y="5455538"/>
            <a:ext cx="975418" cy="10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95730-6B56-4E07-AA0B-5A94EFEEABF6}"/>
              </a:ext>
            </a:extLst>
          </p:cNvPr>
          <p:cNvSpPr txBox="1"/>
          <p:nvPr/>
        </p:nvSpPr>
        <p:spPr>
          <a:xfrm>
            <a:off x="1024128" y="1665663"/>
            <a:ext cx="984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chance that you get the same number of heads as tails?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06CB8E-770D-44FE-98CA-D852A0A905FE}"/>
              </a:ext>
            </a:extLst>
          </p:cNvPr>
          <p:cNvSpPr/>
          <p:nvPr/>
        </p:nvSpPr>
        <p:spPr>
          <a:xfrm>
            <a:off x="389065" y="585216"/>
            <a:ext cx="397565" cy="590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720F80-FB2E-4AF4-80D8-CDC0AC89B468}"/>
              </a:ext>
            </a:extLst>
          </p:cNvPr>
          <p:cNvSpPr/>
          <p:nvPr/>
        </p:nvSpPr>
        <p:spPr>
          <a:xfrm rot="10800000">
            <a:off x="4164036" y="3855998"/>
            <a:ext cx="97541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A0F8ECF-908F-4906-BEE3-60C0F39EC8C5}"/>
              </a:ext>
            </a:extLst>
          </p:cNvPr>
          <p:cNvSpPr/>
          <p:nvPr/>
        </p:nvSpPr>
        <p:spPr>
          <a:xfrm rot="10800000">
            <a:off x="4164037" y="4849155"/>
            <a:ext cx="97541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33893-4DA5-47AA-BAF8-B6CDD9221F85}"/>
                  </a:ext>
                </a:extLst>
              </p:cNvPr>
              <p:cNvSpPr txBox="1"/>
              <p:nvPr/>
            </p:nvSpPr>
            <p:spPr>
              <a:xfrm>
                <a:off x="4444685" y="2826493"/>
                <a:ext cx="7369903" cy="764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𝑐h𝑎𝑛𝑐𝑒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h𝑒𝑎𝑑𝑠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𝑡𝑎𝑖𝑙𝑠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#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𝑝𝑜𝑠𝑠𝑖𝑏𝑖𝑙𝑖𝑡𝑖𝑒𝑠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733893-4DA5-47AA-BAF8-B6CDD9221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685" y="2826493"/>
                <a:ext cx="7369903" cy="764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A5440B-D373-4C82-952B-2329F07DEBCB}"/>
                  </a:ext>
                </a:extLst>
              </p:cNvPr>
              <p:cNvSpPr txBox="1"/>
              <p:nvPr/>
            </p:nvSpPr>
            <p:spPr>
              <a:xfrm>
                <a:off x="7052547" y="4249124"/>
                <a:ext cx="181754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𝑐h𝑎𝑛𝑐𝑒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A5440B-D373-4C82-952B-2329F07D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547" y="4249124"/>
                <a:ext cx="1817549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676BD9-4D8C-4832-AB50-42BBB54BFAFC}"/>
                  </a:ext>
                </a:extLst>
              </p:cNvPr>
              <p:cNvSpPr txBox="1"/>
              <p:nvPr/>
            </p:nvSpPr>
            <p:spPr>
              <a:xfrm>
                <a:off x="9033877" y="4259674"/>
                <a:ext cx="704231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676BD9-4D8C-4832-AB50-42BBB54B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77" y="4259674"/>
                <a:ext cx="704231" cy="6914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B239-9C38-4D5B-9554-891AF0DB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925" y="134429"/>
            <a:ext cx="9720072" cy="1499616"/>
          </a:xfrm>
        </p:spPr>
        <p:txBody>
          <a:bodyPr/>
          <a:lstStyle/>
          <a:p>
            <a:r>
              <a:rPr lang="en-US" dirty="0"/>
              <a:t>Toss some more coins</a:t>
            </a:r>
          </a:p>
        </p:txBody>
      </p:sp>
      <p:pic>
        <p:nvPicPr>
          <p:cNvPr id="1026" name="Picture 2" descr="Image result for penny images">
            <a:extLst>
              <a:ext uri="{FF2B5EF4-FFF2-40B4-BE49-F238E27FC236}">
                <a16:creationId xmlns:a16="http://schemas.microsoft.com/office/drawing/2014/main" id="{09FE2A64-EC73-4C56-A7C2-1C11F723D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192" y="1263542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nny images">
            <a:extLst>
              <a:ext uri="{FF2B5EF4-FFF2-40B4-BE49-F238E27FC236}">
                <a16:creationId xmlns:a16="http://schemas.microsoft.com/office/drawing/2014/main" id="{2CC612D2-396C-48B3-B9ED-1D7D6F95A8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3400211" y="1947113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nny images">
            <a:extLst>
              <a:ext uri="{FF2B5EF4-FFF2-40B4-BE49-F238E27FC236}">
                <a16:creationId xmlns:a16="http://schemas.microsoft.com/office/drawing/2014/main" id="{05DAE9E5-E9A5-4D70-A226-268F9B393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983" y="126354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nny images">
            <a:extLst>
              <a:ext uri="{FF2B5EF4-FFF2-40B4-BE49-F238E27FC236}">
                <a16:creationId xmlns:a16="http://schemas.microsoft.com/office/drawing/2014/main" id="{53BFBB57-34AA-4D28-81DD-8D3970F65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18" y="1947113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enny images">
            <a:extLst>
              <a:ext uri="{FF2B5EF4-FFF2-40B4-BE49-F238E27FC236}">
                <a16:creationId xmlns:a16="http://schemas.microsoft.com/office/drawing/2014/main" id="{923D9690-B287-4C1D-AB25-06B72B7E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211" y="2581078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enny images">
            <a:extLst>
              <a:ext uri="{FF2B5EF4-FFF2-40B4-BE49-F238E27FC236}">
                <a16:creationId xmlns:a16="http://schemas.microsoft.com/office/drawing/2014/main" id="{1DB6988F-98CB-4D92-B837-60E3CB3B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759419" y="2570782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enny images">
            <a:extLst>
              <a:ext uri="{FF2B5EF4-FFF2-40B4-BE49-F238E27FC236}">
                <a16:creationId xmlns:a16="http://schemas.microsoft.com/office/drawing/2014/main" id="{00530434-6E9D-4015-8B10-BFA1A548D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3403581" y="4477161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enny images">
            <a:extLst>
              <a:ext uri="{FF2B5EF4-FFF2-40B4-BE49-F238E27FC236}">
                <a16:creationId xmlns:a16="http://schemas.microsoft.com/office/drawing/2014/main" id="{57174782-B430-451B-9EAC-51174ECE7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759417" y="4477161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06CB8E-770D-44FE-98CA-D852A0A905FE}"/>
              </a:ext>
            </a:extLst>
          </p:cNvPr>
          <p:cNvSpPr/>
          <p:nvPr/>
        </p:nvSpPr>
        <p:spPr>
          <a:xfrm>
            <a:off x="389065" y="492370"/>
            <a:ext cx="397565" cy="5996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A5440B-D373-4C82-952B-2329F07DEBCB}"/>
                  </a:ext>
                </a:extLst>
              </p:cNvPr>
              <p:cNvSpPr txBox="1"/>
              <p:nvPr/>
            </p:nvSpPr>
            <p:spPr>
              <a:xfrm>
                <a:off x="8673167" y="3294074"/>
                <a:ext cx="269221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𝑐h𝑎𝑛𝑐𝑒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A5440B-D373-4C82-952B-2329F07D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167" y="3294074"/>
                <a:ext cx="2692211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Image result for penny images">
            <a:extLst>
              <a:ext uri="{FF2B5EF4-FFF2-40B4-BE49-F238E27FC236}">
                <a16:creationId xmlns:a16="http://schemas.microsoft.com/office/drawing/2014/main" id="{1000D211-33CF-40CE-B429-8D142FA34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17" y="126354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penny images">
            <a:extLst>
              <a:ext uri="{FF2B5EF4-FFF2-40B4-BE49-F238E27FC236}">
                <a16:creationId xmlns:a16="http://schemas.microsoft.com/office/drawing/2014/main" id="{F90F9297-13AE-4F0E-BBB7-2D2E49E305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211" y="126354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penny images">
            <a:extLst>
              <a:ext uri="{FF2B5EF4-FFF2-40B4-BE49-F238E27FC236}">
                <a16:creationId xmlns:a16="http://schemas.microsoft.com/office/drawing/2014/main" id="{06BCF7A7-9E1B-45DB-A1F7-8C9A4DD1F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3192" y="1947325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penny images">
            <a:extLst>
              <a:ext uri="{FF2B5EF4-FFF2-40B4-BE49-F238E27FC236}">
                <a16:creationId xmlns:a16="http://schemas.microsoft.com/office/drawing/2014/main" id="{8D15982F-992B-45F8-90B4-88A79000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983" y="1947324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penny images">
            <a:extLst>
              <a:ext uri="{FF2B5EF4-FFF2-40B4-BE49-F238E27FC236}">
                <a16:creationId xmlns:a16="http://schemas.microsoft.com/office/drawing/2014/main" id="{1B10EEF4-ADB4-4935-8FA4-4A77AB1CA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232" y="2581079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penny images">
            <a:extLst>
              <a:ext uri="{FF2B5EF4-FFF2-40B4-BE49-F238E27FC236}">
                <a16:creationId xmlns:a16="http://schemas.microsoft.com/office/drawing/2014/main" id="{44BC48F5-6BAB-46A6-B05D-5C5AFCAB5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0024" y="2581078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penny images">
            <a:extLst>
              <a:ext uri="{FF2B5EF4-FFF2-40B4-BE49-F238E27FC236}">
                <a16:creationId xmlns:a16="http://schemas.microsoft.com/office/drawing/2014/main" id="{9CBF7BEC-1FF9-4DC6-AE55-3623809C1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17" y="3204746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penny images">
            <a:extLst>
              <a:ext uri="{FF2B5EF4-FFF2-40B4-BE49-F238E27FC236}">
                <a16:creationId xmlns:a16="http://schemas.microsoft.com/office/drawing/2014/main" id="{1A260331-376E-42F2-B303-62AF1D3F7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211" y="3204747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Image result for penny images">
            <a:extLst>
              <a:ext uri="{FF2B5EF4-FFF2-40B4-BE49-F238E27FC236}">
                <a16:creationId xmlns:a16="http://schemas.microsoft.com/office/drawing/2014/main" id="{EB24AFA2-07D2-45B1-B39B-25D81B236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172727" y="3214832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penny images">
            <a:extLst>
              <a:ext uri="{FF2B5EF4-FFF2-40B4-BE49-F238E27FC236}">
                <a16:creationId xmlns:a16="http://schemas.microsoft.com/office/drawing/2014/main" id="{AFAB6324-E6F6-45CA-951E-27CE93FA7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127" y="3214832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penny images">
            <a:extLst>
              <a:ext uri="{FF2B5EF4-FFF2-40B4-BE49-F238E27FC236}">
                <a16:creationId xmlns:a16="http://schemas.microsoft.com/office/drawing/2014/main" id="{4EEE0B90-4E65-45E9-AB9B-38C041E38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17" y="384496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penny images">
            <a:extLst>
              <a:ext uri="{FF2B5EF4-FFF2-40B4-BE49-F238E27FC236}">
                <a16:creationId xmlns:a16="http://schemas.microsoft.com/office/drawing/2014/main" id="{E7BDB61F-E625-4622-BCAE-658B4345A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0211" y="3848585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penny images">
            <a:extLst>
              <a:ext uri="{FF2B5EF4-FFF2-40B4-BE49-F238E27FC236}">
                <a16:creationId xmlns:a16="http://schemas.microsoft.com/office/drawing/2014/main" id="{E93C7E28-6945-489C-9AE7-41C545629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388" y="3848585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Image result for penny images">
            <a:extLst>
              <a:ext uri="{FF2B5EF4-FFF2-40B4-BE49-F238E27FC236}">
                <a16:creationId xmlns:a16="http://schemas.microsoft.com/office/drawing/2014/main" id="{1314FF01-F22D-4480-BF03-A13B6ADE8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1494788" y="383871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penny images">
            <a:extLst>
              <a:ext uri="{FF2B5EF4-FFF2-40B4-BE49-F238E27FC236}">
                <a16:creationId xmlns:a16="http://schemas.microsoft.com/office/drawing/2014/main" id="{AC8F66DA-D206-4C49-9A2E-707E0ADA3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127" y="447716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penny images">
            <a:extLst>
              <a:ext uri="{FF2B5EF4-FFF2-40B4-BE49-F238E27FC236}">
                <a16:creationId xmlns:a16="http://schemas.microsoft.com/office/drawing/2014/main" id="{9C66624E-3D44-49A9-ACF0-B7D60B22C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388" y="447716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penny images">
            <a:extLst>
              <a:ext uri="{FF2B5EF4-FFF2-40B4-BE49-F238E27FC236}">
                <a16:creationId xmlns:a16="http://schemas.microsoft.com/office/drawing/2014/main" id="{1DF8C287-DF52-4780-84A8-5C86F5546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2167388" y="5081534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penny images">
            <a:extLst>
              <a:ext uri="{FF2B5EF4-FFF2-40B4-BE49-F238E27FC236}">
                <a16:creationId xmlns:a16="http://schemas.microsoft.com/office/drawing/2014/main" id="{F81AB35A-870E-4B42-AF07-B19F6AFC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0127" y="5081534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mage result for penny images">
            <a:extLst>
              <a:ext uri="{FF2B5EF4-FFF2-40B4-BE49-F238E27FC236}">
                <a16:creationId xmlns:a16="http://schemas.microsoft.com/office/drawing/2014/main" id="{24FFBDEC-54A5-40A8-87A3-B7C12DFBF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3408283" y="505183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penny images">
            <a:extLst>
              <a:ext uri="{FF2B5EF4-FFF2-40B4-BE49-F238E27FC236}">
                <a16:creationId xmlns:a16="http://schemas.microsoft.com/office/drawing/2014/main" id="{F0D2ABD0-FDD0-425D-8045-E2651AD84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9417" y="5081534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penny images">
            <a:extLst>
              <a:ext uri="{FF2B5EF4-FFF2-40B4-BE49-F238E27FC236}">
                <a16:creationId xmlns:a16="http://schemas.microsoft.com/office/drawing/2014/main" id="{70B792FD-F63C-4861-8B13-C7FC9350D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7388" y="573949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 result for penny images">
            <a:extLst>
              <a:ext uri="{FF2B5EF4-FFF2-40B4-BE49-F238E27FC236}">
                <a16:creationId xmlns:a16="http://schemas.microsoft.com/office/drawing/2014/main" id="{45EF6D96-30DD-4FC9-B4C2-A52446D02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1494788" y="5729620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penny images">
            <a:extLst>
              <a:ext uri="{FF2B5EF4-FFF2-40B4-BE49-F238E27FC236}">
                <a16:creationId xmlns:a16="http://schemas.microsoft.com/office/drawing/2014/main" id="{0AF3CE81-D92A-40CA-AED8-BBE63F458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3443249" y="5724498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penny images">
            <a:extLst>
              <a:ext uri="{FF2B5EF4-FFF2-40B4-BE49-F238E27FC236}">
                <a16:creationId xmlns:a16="http://schemas.microsoft.com/office/drawing/2014/main" id="{9F5C4CCA-257C-4DA0-A18A-5DB53ABE6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5318" y="573949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Image result for penny images">
            <a:extLst>
              <a:ext uri="{FF2B5EF4-FFF2-40B4-BE49-F238E27FC236}">
                <a16:creationId xmlns:a16="http://schemas.microsoft.com/office/drawing/2014/main" id="{5D8ADA9F-5244-4294-9C91-0E523F055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836934" y="125324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Image result for penny images">
            <a:extLst>
              <a:ext uri="{FF2B5EF4-FFF2-40B4-BE49-F238E27FC236}">
                <a16:creationId xmlns:a16="http://schemas.microsoft.com/office/drawing/2014/main" id="{CBD4F846-0E8E-41A9-B60B-5CE342ED9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9003" y="1268237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mage result for penny images">
            <a:extLst>
              <a:ext uri="{FF2B5EF4-FFF2-40B4-BE49-F238E27FC236}">
                <a16:creationId xmlns:a16="http://schemas.microsoft.com/office/drawing/2014/main" id="{12B2199B-C2A5-4608-8AFE-EE7AFB7E0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450" y="1253245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Image result for penny images">
            <a:extLst>
              <a:ext uri="{FF2B5EF4-FFF2-40B4-BE49-F238E27FC236}">
                <a16:creationId xmlns:a16="http://schemas.microsoft.com/office/drawing/2014/main" id="{8FA95E18-10CF-4BF3-96EB-BADAB1E5F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44850" y="124337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mage result for penny images">
            <a:extLst>
              <a:ext uri="{FF2B5EF4-FFF2-40B4-BE49-F238E27FC236}">
                <a16:creationId xmlns:a16="http://schemas.microsoft.com/office/drawing/2014/main" id="{4071A2A7-0BB2-4C13-B4C0-9375A31F0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85320" y="193931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penny images">
            <a:extLst>
              <a:ext uri="{FF2B5EF4-FFF2-40B4-BE49-F238E27FC236}">
                <a16:creationId xmlns:a16="http://schemas.microsoft.com/office/drawing/2014/main" id="{D9DE4F3D-419E-49DB-85E9-1283BFDED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12720" y="1929440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mage result for penny images">
            <a:extLst>
              <a:ext uri="{FF2B5EF4-FFF2-40B4-BE49-F238E27FC236}">
                <a16:creationId xmlns:a16="http://schemas.microsoft.com/office/drawing/2014/main" id="{57E65799-BB0D-48D5-9DDB-0AE40838C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17450" y="192944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Image result for penny images">
            <a:extLst>
              <a:ext uri="{FF2B5EF4-FFF2-40B4-BE49-F238E27FC236}">
                <a16:creationId xmlns:a16="http://schemas.microsoft.com/office/drawing/2014/main" id="{F86DC1D8-4347-482F-BA80-A119746E3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44850" y="1919570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penny images">
            <a:extLst>
              <a:ext uri="{FF2B5EF4-FFF2-40B4-BE49-F238E27FC236}">
                <a16:creationId xmlns:a16="http://schemas.microsoft.com/office/drawing/2014/main" id="{6E882DDD-B3FE-4E2B-A0B9-55B1758A1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863281" y="261507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Image result for penny images">
            <a:extLst>
              <a:ext uri="{FF2B5EF4-FFF2-40B4-BE49-F238E27FC236}">
                <a16:creationId xmlns:a16="http://schemas.microsoft.com/office/drawing/2014/main" id="{D1D83E92-C416-4FC5-A6C5-9A594D5A3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19117" y="261507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penny images">
            <a:extLst>
              <a:ext uri="{FF2B5EF4-FFF2-40B4-BE49-F238E27FC236}">
                <a16:creationId xmlns:a16="http://schemas.microsoft.com/office/drawing/2014/main" id="{3349D40A-53E1-4DF2-9393-EC1487E78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0011" y="2609056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Image result for penny images">
            <a:extLst>
              <a:ext uri="{FF2B5EF4-FFF2-40B4-BE49-F238E27FC236}">
                <a16:creationId xmlns:a16="http://schemas.microsoft.com/office/drawing/2014/main" id="{4B19BA41-92AE-41D3-805B-C9D570DF9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0802" y="2609055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 result for penny images">
            <a:extLst>
              <a:ext uri="{FF2B5EF4-FFF2-40B4-BE49-F238E27FC236}">
                <a16:creationId xmlns:a16="http://schemas.microsoft.com/office/drawing/2014/main" id="{792A8264-AA5D-4A7D-99B6-1297B65D2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7204921" y="3214832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Image result for penny images">
            <a:extLst>
              <a:ext uri="{FF2B5EF4-FFF2-40B4-BE49-F238E27FC236}">
                <a16:creationId xmlns:a16="http://schemas.microsoft.com/office/drawing/2014/main" id="{2AB38CB5-0B64-4229-A2C5-A4D9F7C73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60757" y="3214832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Image result for penny images">
            <a:extLst>
              <a:ext uri="{FF2B5EF4-FFF2-40B4-BE49-F238E27FC236}">
                <a16:creationId xmlns:a16="http://schemas.microsoft.com/office/drawing/2014/main" id="{0B48D3D9-E79D-413C-9FAE-4950F7916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889265" y="323253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penny images">
            <a:extLst>
              <a:ext uri="{FF2B5EF4-FFF2-40B4-BE49-F238E27FC236}">
                <a16:creationId xmlns:a16="http://schemas.microsoft.com/office/drawing/2014/main" id="{29909A8A-1C91-446F-A180-015185442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1334" y="3247527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penny images">
            <a:extLst>
              <a:ext uri="{FF2B5EF4-FFF2-40B4-BE49-F238E27FC236}">
                <a16:creationId xmlns:a16="http://schemas.microsoft.com/office/drawing/2014/main" id="{262A5F31-A378-402D-A67F-F5CE95F60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7217450" y="384858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Image result for penny images">
            <a:extLst>
              <a:ext uri="{FF2B5EF4-FFF2-40B4-BE49-F238E27FC236}">
                <a16:creationId xmlns:a16="http://schemas.microsoft.com/office/drawing/2014/main" id="{464B3C9C-87C8-41C3-BADD-3BDCB7E48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73286" y="3848585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mage result for penny images">
            <a:extLst>
              <a:ext uri="{FF2B5EF4-FFF2-40B4-BE49-F238E27FC236}">
                <a16:creationId xmlns:a16="http://schemas.microsoft.com/office/drawing/2014/main" id="{B7E7FB0F-6DC5-41C7-BCBC-13B66ADBF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32492" y="3892841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penny images">
            <a:extLst>
              <a:ext uri="{FF2B5EF4-FFF2-40B4-BE49-F238E27FC236}">
                <a16:creationId xmlns:a16="http://schemas.microsoft.com/office/drawing/2014/main" id="{D168BCDC-144D-4452-B30F-7D5D9307E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59892" y="3882971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Image result for penny images">
            <a:extLst>
              <a:ext uri="{FF2B5EF4-FFF2-40B4-BE49-F238E27FC236}">
                <a16:creationId xmlns:a16="http://schemas.microsoft.com/office/drawing/2014/main" id="{C46E99C8-87BE-4753-AADB-285BFA3DC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7217450" y="4474268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Image result for penny images">
            <a:extLst>
              <a:ext uri="{FF2B5EF4-FFF2-40B4-BE49-F238E27FC236}">
                <a16:creationId xmlns:a16="http://schemas.microsoft.com/office/drawing/2014/main" id="{497AB75D-74BD-4054-9EA2-9F7ECB40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9519" y="4489260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Image result for penny images">
            <a:extLst>
              <a:ext uri="{FF2B5EF4-FFF2-40B4-BE49-F238E27FC236}">
                <a16:creationId xmlns:a16="http://schemas.microsoft.com/office/drawing/2014/main" id="{03600A7A-7B78-4D37-B70F-BDF00EC53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932492" y="447517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Image result for penny images">
            <a:extLst>
              <a:ext uri="{FF2B5EF4-FFF2-40B4-BE49-F238E27FC236}">
                <a16:creationId xmlns:a16="http://schemas.microsoft.com/office/drawing/2014/main" id="{ADF52A24-6B07-4481-B5ED-6C42E9DCD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88328" y="447517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Image result for penny images">
            <a:extLst>
              <a:ext uri="{FF2B5EF4-FFF2-40B4-BE49-F238E27FC236}">
                <a16:creationId xmlns:a16="http://schemas.microsoft.com/office/drawing/2014/main" id="{37C0FA1F-4920-4705-927B-64119E19D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935598" y="505183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Image result for penny images">
            <a:extLst>
              <a:ext uri="{FF2B5EF4-FFF2-40B4-BE49-F238E27FC236}">
                <a16:creationId xmlns:a16="http://schemas.microsoft.com/office/drawing/2014/main" id="{744D5DF9-EAE6-4F26-B1D6-143C3A51C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91434" y="505183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mage result for penny images">
            <a:extLst>
              <a:ext uri="{FF2B5EF4-FFF2-40B4-BE49-F238E27FC236}">
                <a16:creationId xmlns:a16="http://schemas.microsoft.com/office/drawing/2014/main" id="{C4A1C0B8-90EE-4B6C-992B-DDC28F22C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6463" y="5062377"/>
            <a:ext cx="508819" cy="5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Image result for penny images">
            <a:extLst>
              <a:ext uri="{FF2B5EF4-FFF2-40B4-BE49-F238E27FC236}">
                <a16:creationId xmlns:a16="http://schemas.microsoft.com/office/drawing/2014/main" id="{780B0084-F940-4193-993E-20F43D86A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63863" y="5052507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Image result for penny images">
            <a:extLst>
              <a:ext uri="{FF2B5EF4-FFF2-40B4-BE49-F238E27FC236}">
                <a16:creationId xmlns:a16="http://schemas.microsoft.com/office/drawing/2014/main" id="{0AD5DCA6-C2A6-4B95-9B01-9F109AABE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933415" y="5680304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penny images">
            <a:extLst>
              <a:ext uri="{FF2B5EF4-FFF2-40B4-BE49-F238E27FC236}">
                <a16:creationId xmlns:a16="http://schemas.microsoft.com/office/drawing/2014/main" id="{70449EEE-5B15-4324-892E-318E86860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5289251" y="5680304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penny images">
            <a:extLst>
              <a:ext uri="{FF2B5EF4-FFF2-40B4-BE49-F238E27FC236}">
                <a16:creationId xmlns:a16="http://schemas.microsoft.com/office/drawing/2014/main" id="{65AB4CE3-622C-4C63-964D-27730A604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7218674" y="568054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Image result for penny images">
            <a:extLst>
              <a:ext uri="{FF2B5EF4-FFF2-40B4-BE49-F238E27FC236}">
                <a16:creationId xmlns:a16="http://schemas.microsoft.com/office/drawing/2014/main" id="{519A0DC1-058B-42CE-8CA9-C884844B8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45"/>
          <a:stretch/>
        </p:blipFill>
        <p:spPr bwMode="auto">
          <a:xfrm>
            <a:off x="6574510" y="5680549"/>
            <a:ext cx="508819" cy="5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E9DE3F4-BCBB-491A-A47A-4CC27E074605}"/>
              </a:ext>
            </a:extLst>
          </p:cNvPr>
          <p:cNvSpPr/>
          <p:nvPr/>
        </p:nvSpPr>
        <p:spPr>
          <a:xfrm rot="10800000">
            <a:off x="4041512" y="4686735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3A3A1C5E-BDF9-4185-82BF-123F486EEE7F}"/>
              </a:ext>
            </a:extLst>
          </p:cNvPr>
          <p:cNvSpPr/>
          <p:nvPr/>
        </p:nvSpPr>
        <p:spPr>
          <a:xfrm rot="10800000">
            <a:off x="4041511" y="5254078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96">
            <a:extLst>
              <a:ext uri="{FF2B5EF4-FFF2-40B4-BE49-F238E27FC236}">
                <a16:creationId xmlns:a16="http://schemas.microsoft.com/office/drawing/2014/main" id="{2E270F3C-2114-42EB-BDF5-06123C600A5B}"/>
              </a:ext>
            </a:extLst>
          </p:cNvPr>
          <p:cNvSpPr/>
          <p:nvPr/>
        </p:nvSpPr>
        <p:spPr>
          <a:xfrm rot="10800000">
            <a:off x="4041511" y="5929837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3C082035-C2AA-4B4B-8781-42BE594336A1}"/>
              </a:ext>
            </a:extLst>
          </p:cNvPr>
          <p:cNvSpPr/>
          <p:nvPr/>
        </p:nvSpPr>
        <p:spPr>
          <a:xfrm rot="10800000">
            <a:off x="7879761" y="1458584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9ED86A30-14AC-4145-B09A-840AC54C4DD1}"/>
              </a:ext>
            </a:extLst>
          </p:cNvPr>
          <p:cNvSpPr/>
          <p:nvPr/>
        </p:nvSpPr>
        <p:spPr>
          <a:xfrm rot="10800000">
            <a:off x="7879761" y="2091033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376C65D1-23BF-4BA6-BDD1-8C8B80D5BB49}"/>
              </a:ext>
            </a:extLst>
          </p:cNvPr>
          <p:cNvSpPr/>
          <p:nvPr/>
        </p:nvSpPr>
        <p:spPr>
          <a:xfrm rot="10800000">
            <a:off x="7879761" y="2809246"/>
            <a:ext cx="393896" cy="112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97ED8-4C0B-46CC-8799-AD83F0E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draw a graph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080D40-9A16-41AC-855A-E090619640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55" y="1489303"/>
            <a:ext cx="6246056" cy="41640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949FC8D-1FD4-4204-BD1F-65D0D13266FC}"/>
              </a:ext>
            </a:extLst>
          </p:cNvPr>
          <p:cNvSpPr/>
          <p:nvPr/>
        </p:nvSpPr>
        <p:spPr>
          <a:xfrm>
            <a:off x="5809957" y="2799471"/>
            <a:ext cx="393895" cy="49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05F1F-85AA-4F3D-9C32-7D982CFA2409}"/>
              </a:ext>
            </a:extLst>
          </p:cNvPr>
          <p:cNvSpPr/>
          <p:nvPr/>
        </p:nvSpPr>
        <p:spPr>
          <a:xfrm>
            <a:off x="6991974" y="3325136"/>
            <a:ext cx="393895" cy="492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CB4B28-8B1F-491B-9989-259D81C4E64B}"/>
              </a:ext>
            </a:extLst>
          </p:cNvPr>
          <p:cNvSpPr/>
          <p:nvPr/>
        </p:nvSpPr>
        <p:spPr>
          <a:xfrm>
            <a:off x="7824783" y="3571321"/>
            <a:ext cx="3123028" cy="93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60A66-9F70-495D-ABCF-95854D93B0E1}"/>
              </a:ext>
            </a:extLst>
          </p:cNvPr>
          <p:cNvSpPr/>
          <p:nvPr/>
        </p:nvSpPr>
        <p:spPr>
          <a:xfrm>
            <a:off x="5416858" y="5235970"/>
            <a:ext cx="286037" cy="19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9FC5F3-A1F2-4B44-98C8-FACFABB33020}"/>
              </a:ext>
            </a:extLst>
          </p:cNvPr>
          <p:cNvSpPr/>
          <p:nvPr/>
        </p:nvSpPr>
        <p:spPr>
          <a:xfrm>
            <a:off x="6401281" y="5229351"/>
            <a:ext cx="286037" cy="19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11EF7-9149-4585-8371-CA52A7CC14DB}"/>
              </a:ext>
            </a:extLst>
          </p:cNvPr>
          <p:cNvSpPr/>
          <p:nvPr/>
        </p:nvSpPr>
        <p:spPr>
          <a:xfrm>
            <a:off x="7538746" y="5222732"/>
            <a:ext cx="286037" cy="19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9F4C7A-3601-438E-993F-BC60D57137A9}"/>
              </a:ext>
            </a:extLst>
          </p:cNvPr>
          <p:cNvSpPr/>
          <p:nvPr/>
        </p:nvSpPr>
        <p:spPr>
          <a:xfrm>
            <a:off x="8662867" y="5243419"/>
            <a:ext cx="286037" cy="19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080734-3573-487E-8056-1DADE9D81F68}"/>
              </a:ext>
            </a:extLst>
          </p:cNvPr>
          <p:cNvSpPr/>
          <p:nvPr/>
        </p:nvSpPr>
        <p:spPr>
          <a:xfrm>
            <a:off x="9662320" y="5231897"/>
            <a:ext cx="286037" cy="198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D2B798-7994-4548-A2BE-4AEF9C1A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22E143-84C1-4F95-937C-78B92D281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97ED8-4C0B-46CC-8799-AD83F0E4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 maybe a couple more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5829" y="4508519"/>
            <a:ext cx="29260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421CB05-7E37-44C8-9919-006741D5F3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365" y="1238442"/>
            <a:ext cx="7162800" cy="477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815E3-998F-4319-B62B-E8CCBD2FE2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363" y="1238441"/>
            <a:ext cx="7162799" cy="4775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7DA1A3-F075-45E2-8DE8-C21793349C84}"/>
                  </a:ext>
                </a:extLst>
              </p:cNvPr>
              <p:cNvSpPr txBox="1"/>
              <p:nvPr/>
            </p:nvSpPr>
            <p:spPr>
              <a:xfrm>
                <a:off x="6808762" y="1649479"/>
                <a:ext cx="1462580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7DA1A3-F075-45E2-8DE8-C2179334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762" y="1649479"/>
                <a:ext cx="1462580" cy="1273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0DED3BD-33BA-4E29-9019-27B758BCB57B}"/>
              </a:ext>
            </a:extLst>
          </p:cNvPr>
          <p:cNvSpPr/>
          <p:nvPr/>
        </p:nvSpPr>
        <p:spPr>
          <a:xfrm>
            <a:off x="5303520" y="4051495"/>
            <a:ext cx="6558606" cy="1157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6526-CE47-437E-A51F-044E117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circle?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EBACB7-85DC-479F-AFA1-3F04652DDA03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0D675-A43A-487A-8E49-F679D4997C54}"/>
              </a:ext>
            </a:extLst>
          </p:cNvPr>
          <p:cNvSpPr txBox="1"/>
          <p:nvPr/>
        </p:nvSpPr>
        <p:spPr>
          <a:xfrm>
            <a:off x="4431323" y="2602525"/>
            <a:ext cx="34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Don’t ask.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BF3DA-EB25-4F23-81C7-111B0303A7CF}"/>
              </a:ext>
            </a:extLst>
          </p:cNvPr>
          <p:cNvSpPr txBox="1"/>
          <p:nvPr/>
        </p:nvSpPr>
        <p:spPr>
          <a:xfrm>
            <a:off x="4431323" y="3371966"/>
            <a:ext cx="34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It’s there.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891F6B-E651-4905-83BD-1B2688F4B40E}"/>
              </a:ext>
            </a:extLst>
          </p:cNvPr>
          <p:cNvSpPr txBox="1"/>
          <p:nvPr/>
        </p:nvSpPr>
        <p:spPr>
          <a:xfrm>
            <a:off x="4431323" y="4141407"/>
            <a:ext cx="34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Just don’t ask.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806CE-2FA4-4BB6-8AAC-1BDD8DA9D2DE}"/>
              </a:ext>
            </a:extLst>
          </p:cNvPr>
          <p:cNvSpPr txBox="1"/>
          <p:nvPr/>
        </p:nvSpPr>
        <p:spPr>
          <a:xfrm>
            <a:off x="829994" y="3371965"/>
            <a:ext cx="3460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Fine.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7D01C-198A-402B-97C8-ABEC82D348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991" y="1850119"/>
            <a:ext cx="5781822" cy="48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>
                    <a:alpha val="80000"/>
                  </a:schemeClr>
                </a:solidFill>
              </a:rPr>
              <a:t>Fractals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super duper crazy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8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F0629-E1B2-4100-AC6C-6582EEF7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400" spc="200" dirty="0"/>
            </a:br>
            <a:r>
              <a:rPr lang="en-US" sz="4400" spc="200" dirty="0"/>
              <a:t>Mandelbrot set</a:t>
            </a: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BA16F0B-5C36-456F-8E86-9F42A2965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984" y="670714"/>
            <a:ext cx="6896936" cy="5517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55CE8D-A4EE-4E30-91A2-C505E91CCF31}"/>
              </a:ext>
            </a:extLst>
          </p:cNvPr>
          <p:cNvSpPr txBox="1"/>
          <p:nvPr/>
        </p:nvSpPr>
        <p:spPr>
          <a:xfrm>
            <a:off x="1125415" y="3938954"/>
            <a:ext cx="277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Everyone’s favorite fractal</a:t>
            </a:r>
          </a:p>
        </p:txBody>
      </p:sp>
    </p:spTree>
    <p:extLst>
      <p:ext uri="{BB962C8B-B14F-4D97-AF65-F5344CB8AC3E}">
        <p14:creationId xmlns:p14="http://schemas.microsoft.com/office/powerpoint/2010/main" val="334123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0F06D-D75D-4D98-B069-EF73BED8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602" y="574273"/>
            <a:ext cx="9720072" cy="1499616"/>
          </a:xfrm>
        </p:spPr>
        <p:txBody>
          <a:bodyPr/>
          <a:lstStyle/>
          <a:p>
            <a:r>
              <a:rPr lang="en-US" dirty="0"/>
              <a:t>Wait, what is pi again?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E092C2-7D1A-48A1-A4AE-576B9B6F3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2881" y="1880749"/>
                <a:ext cx="10346238" cy="4493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300" dirty="0"/>
                  <a:t>	   </a:t>
                </a:r>
              </a:p>
              <a:p>
                <a:pPr marL="0" indent="0">
                  <a:buNone/>
                </a:pPr>
                <a:r>
                  <a:rPr lang="en-US" sz="3300" dirty="0">
                    <a:solidFill>
                      <a:schemeClr val="tx1"/>
                    </a:solidFill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𝐶𝑖𝑟𝑐𝑢𝑚𝑓𝑒𝑟𝑒𝑛𝑐𝑒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𝐷𝑖𝑎𝑚𝑒𝑡𝑒𝑟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6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400" dirty="0"/>
                  <a:t>	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=3.14…</m:t>
                    </m:r>
                  </m:oMath>
                </a14:m>
                <a:endParaRPr lang="en-US" sz="3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E092C2-7D1A-48A1-A4AE-576B9B6F3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2881" y="1880749"/>
                <a:ext cx="10346238" cy="449354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E495A8B1-E04F-4F99-8F41-577FC3CB25DE}"/>
              </a:ext>
            </a:extLst>
          </p:cNvPr>
          <p:cNvSpPr/>
          <p:nvPr/>
        </p:nvSpPr>
        <p:spPr>
          <a:xfrm>
            <a:off x="8962496" y="3900577"/>
            <a:ext cx="79512" cy="86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B59CE7-AB96-40C9-A47D-6DCEE4F50097}"/>
              </a:ext>
            </a:extLst>
          </p:cNvPr>
          <p:cNvSpPr/>
          <p:nvPr/>
        </p:nvSpPr>
        <p:spPr>
          <a:xfrm>
            <a:off x="7518009" y="2585298"/>
            <a:ext cx="2902226" cy="2716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F324D4-1C6E-4C8B-8F68-DC61CBCEF1DB}"/>
              </a:ext>
            </a:extLst>
          </p:cNvPr>
          <p:cNvCxnSpPr>
            <a:cxnSpLocks/>
            <a:stCxn id="7" idx="6"/>
            <a:endCxn id="8" idx="6"/>
          </p:cNvCxnSpPr>
          <p:nvPr/>
        </p:nvCxnSpPr>
        <p:spPr>
          <a:xfrm>
            <a:off x="9042008" y="3943646"/>
            <a:ext cx="13782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80B901-769E-4C18-8D27-66C6093C3CA5}"/>
              </a:ext>
            </a:extLst>
          </p:cNvPr>
          <p:cNvCxnSpPr>
            <a:stCxn id="8" idx="2"/>
            <a:endCxn id="7" idx="6"/>
          </p:cNvCxnSpPr>
          <p:nvPr/>
        </p:nvCxnSpPr>
        <p:spPr>
          <a:xfrm>
            <a:off x="7518009" y="3943646"/>
            <a:ext cx="1523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97DD2C-A1FB-419D-A717-4CB17CCACB2D}"/>
              </a:ext>
            </a:extLst>
          </p:cNvPr>
          <p:cNvSpPr txBox="1"/>
          <p:nvPr/>
        </p:nvSpPr>
        <p:spPr>
          <a:xfrm>
            <a:off x="8339644" y="3468299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Diameter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B637C-CB35-47DE-8B51-994F91EE05A1}"/>
              </a:ext>
            </a:extLst>
          </p:cNvPr>
          <p:cNvSpPr txBox="1"/>
          <p:nvPr/>
        </p:nvSpPr>
        <p:spPr>
          <a:xfrm>
            <a:off x="8220374" y="2209937"/>
            <a:ext cx="156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Circumference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511869-E8D6-40A8-A64E-59A6A5C14A55}"/>
              </a:ext>
            </a:extLst>
          </p:cNvPr>
          <p:cNvSpPr/>
          <p:nvPr/>
        </p:nvSpPr>
        <p:spPr>
          <a:xfrm>
            <a:off x="371061" y="470187"/>
            <a:ext cx="397565" cy="5904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34558-3553-4CE2-8AB8-0D876ACF9BD2}"/>
                  </a:ext>
                </a:extLst>
              </p:cNvPr>
              <p:cNvSpPr txBox="1"/>
              <p:nvPr/>
            </p:nvSpPr>
            <p:spPr>
              <a:xfrm>
                <a:off x="1934000" y="4176484"/>
                <a:ext cx="2656625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4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=3.1415…</m:t>
                      </m:r>
                    </m:oMath>
                  </m:oMathPara>
                </a14:m>
                <a:endParaRPr lang="en-US" sz="3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434558-3553-4CE2-8AB8-0D876ACF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00" y="4176484"/>
                <a:ext cx="265662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11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20" grpId="0"/>
      <p:bldP spid="2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990748-8F42-4AB7-A55D-1BB502CD4148}"/>
              </a:ext>
            </a:extLst>
          </p:cNvPr>
          <p:cNvCxnSpPr/>
          <p:nvPr/>
        </p:nvCxnSpPr>
        <p:spPr>
          <a:xfrm>
            <a:off x="5625418" y="2324210"/>
            <a:ext cx="0" cy="36435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45EDEB4-7C99-4643-875F-04272B043E53}"/>
              </a:ext>
            </a:extLst>
          </p:cNvPr>
          <p:cNvSpPr/>
          <p:nvPr/>
        </p:nvSpPr>
        <p:spPr>
          <a:xfrm>
            <a:off x="492369" y="731520"/>
            <a:ext cx="422031" cy="1167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3464-BBD7-4F4D-A92E-0F89EC0B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65521"/>
            <a:ext cx="9720072" cy="1499616"/>
          </a:xfrm>
        </p:spPr>
        <p:txBody>
          <a:bodyPr/>
          <a:lstStyle/>
          <a:p>
            <a:r>
              <a:rPr lang="en-US" dirty="0"/>
              <a:t>Where does this even come from???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28CFBF-2D59-4266-952E-4D6AFF8A4015}"/>
              </a:ext>
            </a:extLst>
          </p:cNvPr>
          <p:cNvGrpSpPr/>
          <p:nvPr/>
        </p:nvGrpSpPr>
        <p:grpSpPr>
          <a:xfrm>
            <a:off x="2952557" y="3906825"/>
            <a:ext cx="5359791" cy="253219"/>
            <a:chOff x="1237957" y="4436011"/>
            <a:chExt cx="5359791" cy="25321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D4B10AD-AF08-47FF-B848-14B54B27A5D4}"/>
                </a:ext>
              </a:extLst>
            </p:cNvPr>
            <p:cNvCxnSpPr>
              <a:cxnSpLocks/>
            </p:cNvCxnSpPr>
            <p:nvPr/>
          </p:nvCxnSpPr>
          <p:spPr>
            <a:xfrm>
              <a:off x="1237957" y="4557932"/>
              <a:ext cx="535979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D902BCF-9BFF-4EEB-AEAC-3D1C8FF40564}"/>
                </a:ext>
              </a:extLst>
            </p:cNvPr>
            <p:cNvCxnSpPr>
              <a:cxnSpLocks/>
            </p:cNvCxnSpPr>
            <p:nvPr/>
          </p:nvCxnSpPr>
          <p:spPr>
            <a:xfrm>
              <a:off x="3910818" y="4438356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1EFE59-0903-47EA-AD7D-4D9726DEF2C0}"/>
                </a:ext>
              </a:extLst>
            </p:cNvPr>
            <p:cNvCxnSpPr>
              <a:cxnSpLocks/>
            </p:cNvCxnSpPr>
            <p:nvPr/>
          </p:nvCxnSpPr>
          <p:spPr>
            <a:xfrm>
              <a:off x="4274233" y="4450079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5E6A2F8-AD0D-46F0-BD61-5285D06EB7C6}"/>
                </a:ext>
              </a:extLst>
            </p:cNvPr>
            <p:cNvCxnSpPr>
              <a:cxnSpLocks/>
            </p:cNvCxnSpPr>
            <p:nvPr/>
          </p:nvCxnSpPr>
          <p:spPr>
            <a:xfrm>
              <a:off x="4654062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331A23-50B7-4ECC-A2F7-2B15FC300FF7}"/>
                </a:ext>
              </a:extLst>
            </p:cNvPr>
            <p:cNvCxnSpPr>
              <a:cxnSpLocks/>
            </p:cNvCxnSpPr>
            <p:nvPr/>
          </p:nvCxnSpPr>
          <p:spPr>
            <a:xfrm>
              <a:off x="5017477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28440E-8833-4C57-BDC1-3B7BBD3624D3}"/>
                </a:ext>
              </a:extLst>
            </p:cNvPr>
            <p:cNvCxnSpPr>
              <a:cxnSpLocks/>
            </p:cNvCxnSpPr>
            <p:nvPr/>
          </p:nvCxnSpPr>
          <p:spPr>
            <a:xfrm>
              <a:off x="5380892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9D2C0E-FB77-4FFE-A822-03936F7C1728}"/>
                </a:ext>
              </a:extLst>
            </p:cNvPr>
            <p:cNvCxnSpPr>
              <a:cxnSpLocks/>
            </p:cNvCxnSpPr>
            <p:nvPr/>
          </p:nvCxnSpPr>
          <p:spPr>
            <a:xfrm>
              <a:off x="5741962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1C6855-A207-4E7B-BFDF-9464ECC2B946}"/>
                </a:ext>
              </a:extLst>
            </p:cNvPr>
            <p:cNvCxnSpPr>
              <a:cxnSpLocks/>
            </p:cNvCxnSpPr>
            <p:nvPr/>
          </p:nvCxnSpPr>
          <p:spPr>
            <a:xfrm>
              <a:off x="6105377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1E49EC-2F5E-436E-A5CF-C6471183D183}"/>
                </a:ext>
              </a:extLst>
            </p:cNvPr>
            <p:cNvCxnSpPr>
              <a:cxnSpLocks/>
            </p:cNvCxnSpPr>
            <p:nvPr/>
          </p:nvCxnSpPr>
          <p:spPr>
            <a:xfrm>
              <a:off x="3545057" y="4450079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524F16-07D2-4856-9640-7729250D2181}"/>
                </a:ext>
              </a:extLst>
            </p:cNvPr>
            <p:cNvCxnSpPr>
              <a:cxnSpLocks/>
            </p:cNvCxnSpPr>
            <p:nvPr/>
          </p:nvCxnSpPr>
          <p:spPr>
            <a:xfrm>
              <a:off x="3181642" y="4450079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03D9F61-1FDF-40D1-9068-E35FBF787AC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227" y="4450079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D1520C-15D5-4122-8374-897A8E55AAA0}"/>
                </a:ext>
              </a:extLst>
            </p:cNvPr>
            <p:cNvCxnSpPr>
              <a:cxnSpLocks/>
            </p:cNvCxnSpPr>
            <p:nvPr/>
          </p:nvCxnSpPr>
          <p:spPr>
            <a:xfrm>
              <a:off x="2454812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5A4568-F836-4A01-B4A5-2C9160532179}"/>
                </a:ext>
              </a:extLst>
            </p:cNvPr>
            <p:cNvCxnSpPr>
              <a:cxnSpLocks/>
            </p:cNvCxnSpPr>
            <p:nvPr/>
          </p:nvCxnSpPr>
          <p:spPr>
            <a:xfrm>
              <a:off x="2089052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7D998F-461A-4CCF-9755-B0CFFD109439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" y="4436011"/>
              <a:ext cx="0" cy="23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011113-2AB7-4092-ABCF-EA475A884717}"/>
                  </a:ext>
                </a:extLst>
              </p:cNvPr>
              <p:cNvSpPr txBox="1"/>
              <p:nvPr/>
            </p:nvSpPr>
            <p:spPr>
              <a:xfrm>
                <a:off x="2931456" y="4202082"/>
                <a:ext cx="547936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1     0     1     2    3    4     5     6  </m:t>
                    </m:r>
                  </m:oMath>
                </a14:m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B011113-2AB7-4092-ABCF-EA475A884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456" y="4202082"/>
                <a:ext cx="5479363" cy="276999"/>
              </a:xfrm>
              <a:prstGeom prst="rect">
                <a:avLst/>
              </a:prstGeom>
              <a:blipFill>
                <a:blip r:embed="rId4"/>
                <a:stretch>
                  <a:fillRect l="-11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007BB0-DB55-4387-A46A-10C724794535}"/>
                  </a:ext>
                </a:extLst>
              </p:cNvPr>
              <p:cNvSpPr txBox="1"/>
              <p:nvPr/>
            </p:nvSpPr>
            <p:spPr>
              <a:xfrm>
                <a:off x="1567394" y="2583074"/>
                <a:ext cx="1337289" cy="550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8007BB0-DB55-4387-A46A-10C72479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94" y="2583074"/>
                <a:ext cx="1337289" cy="5505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76AB4B-B8DB-45E8-A63C-20C84D0A2396}"/>
                  </a:ext>
                </a:extLst>
              </p:cNvPr>
              <p:cNvSpPr txBox="1"/>
              <p:nvPr/>
            </p:nvSpPr>
            <p:spPr>
              <a:xfrm>
                <a:off x="1310722" y="2641166"/>
                <a:ext cx="2566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76AB4B-B8DB-45E8-A63C-20C84D0A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22" y="2641166"/>
                <a:ext cx="25667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962865-930F-4FA2-9C90-27AA825B0764}"/>
              </a:ext>
            </a:extLst>
          </p:cNvPr>
          <p:cNvCxnSpPr/>
          <p:nvPr/>
        </p:nvCxnSpPr>
        <p:spPr>
          <a:xfrm>
            <a:off x="5512878" y="3646989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3740E4-9FAD-454A-986E-48DFD8A3E29A}"/>
                  </a:ext>
                </a:extLst>
              </p:cNvPr>
              <p:cNvSpPr txBox="1"/>
              <p:nvPr/>
            </p:nvSpPr>
            <p:spPr>
              <a:xfrm>
                <a:off x="5351396" y="3506908"/>
                <a:ext cx="1604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73740E4-9FAD-454A-986E-48DFD8A3E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396" y="3506908"/>
                <a:ext cx="160429" cy="307777"/>
              </a:xfrm>
              <a:prstGeom prst="rect">
                <a:avLst/>
              </a:prstGeom>
              <a:blipFill>
                <a:blip r:embed="rId7"/>
                <a:stretch>
                  <a:fillRect l="-34615" r="-2692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36C11E-1F4A-4E22-8376-1584E1D4D988}"/>
              </a:ext>
            </a:extLst>
          </p:cNvPr>
          <p:cNvCxnSpPr/>
          <p:nvPr/>
        </p:nvCxnSpPr>
        <p:spPr>
          <a:xfrm>
            <a:off x="5511825" y="3348439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2FE996-A213-4961-BF09-C37C0E6C395B}"/>
                  </a:ext>
                </a:extLst>
              </p:cNvPr>
              <p:cNvSpPr txBox="1"/>
              <p:nvPr/>
            </p:nvSpPr>
            <p:spPr>
              <a:xfrm>
                <a:off x="5048645" y="3208359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2FE996-A213-4961-BF09-C37C0E6C3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45" y="3208359"/>
                <a:ext cx="604794" cy="276999"/>
              </a:xfrm>
              <a:prstGeom prst="rect">
                <a:avLst/>
              </a:prstGeom>
              <a:blipFill>
                <a:blip r:embed="rId8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C85CE8-2D5B-4FF8-A951-DCB02B9A51AA}"/>
              </a:ext>
            </a:extLst>
          </p:cNvPr>
          <p:cNvCxnSpPr/>
          <p:nvPr/>
        </p:nvCxnSpPr>
        <p:spPr>
          <a:xfrm>
            <a:off x="5511824" y="3008205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9AE565-19AE-43FF-B552-1C8D2F2CDAF9}"/>
                  </a:ext>
                </a:extLst>
              </p:cNvPr>
              <p:cNvSpPr txBox="1"/>
              <p:nvPr/>
            </p:nvSpPr>
            <p:spPr>
              <a:xfrm>
                <a:off x="5048644" y="2868125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39AE565-19AE-43FF-B552-1C8D2F2CD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44" y="2868125"/>
                <a:ext cx="604794" cy="276999"/>
              </a:xfrm>
              <a:prstGeom prst="rect">
                <a:avLst/>
              </a:prstGeom>
              <a:blipFill>
                <a:blip r:embed="rId9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07469D3-DD5C-426C-9770-25BBB2311D89}"/>
              </a:ext>
            </a:extLst>
          </p:cNvPr>
          <p:cNvCxnSpPr/>
          <p:nvPr/>
        </p:nvCxnSpPr>
        <p:spPr>
          <a:xfrm>
            <a:off x="5511824" y="2670965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93CDD8-B8B7-49D3-9258-7A8DAF8D98E6}"/>
                  </a:ext>
                </a:extLst>
              </p:cNvPr>
              <p:cNvSpPr txBox="1"/>
              <p:nvPr/>
            </p:nvSpPr>
            <p:spPr>
              <a:xfrm>
                <a:off x="5048644" y="2530885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93CDD8-B8B7-49D3-9258-7A8DAF8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644" y="2530885"/>
                <a:ext cx="604794" cy="276999"/>
              </a:xfrm>
              <a:prstGeom prst="rect">
                <a:avLst/>
              </a:prstGeom>
              <a:blipFill>
                <a:blip r:embed="rId10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29DFF-AA3F-4532-B881-2926BEE3941C}"/>
              </a:ext>
            </a:extLst>
          </p:cNvPr>
          <p:cNvCxnSpPr>
            <a:cxnSpLocks/>
          </p:cNvCxnSpPr>
          <p:nvPr/>
        </p:nvCxnSpPr>
        <p:spPr>
          <a:xfrm>
            <a:off x="5483804" y="5472962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989ABD-0AFD-4768-807E-2B63EA14BC5B}"/>
                  </a:ext>
                </a:extLst>
              </p:cNvPr>
              <p:cNvSpPr txBox="1"/>
              <p:nvPr/>
            </p:nvSpPr>
            <p:spPr>
              <a:xfrm>
                <a:off x="4964352" y="5332882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2989ABD-0AFD-4768-807E-2B63EA14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52" y="5332882"/>
                <a:ext cx="604794" cy="276999"/>
              </a:xfrm>
              <a:prstGeom prst="rect">
                <a:avLst/>
              </a:prstGeom>
              <a:blipFill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1BB97A-0425-47EE-8D1D-C722D1717C4B}"/>
              </a:ext>
            </a:extLst>
          </p:cNvPr>
          <p:cNvCxnSpPr>
            <a:cxnSpLocks/>
          </p:cNvCxnSpPr>
          <p:nvPr/>
        </p:nvCxnSpPr>
        <p:spPr>
          <a:xfrm>
            <a:off x="5483803" y="5132728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9B9F818-59D0-4CB4-AC4D-8F47A5D57C6B}"/>
                  </a:ext>
                </a:extLst>
              </p:cNvPr>
              <p:cNvSpPr txBox="1"/>
              <p:nvPr/>
            </p:nvSpPr>
            <p:spPr>
              <a:xfrm>
                <a:off x="4964351" y="4992648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9B9F818-59D0-4CB4-AC4D-8F47A5D57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51" y="4992648"/>
                <a:ext cx="604794" cy="276999"/>
              </a:xfrm>
              <a:prstGeom prst="rect">
                <a:avLst/>
              </a:prstGeom>
              <a:blipFill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3BBDEA-AC5F-4E31-89BC-CB3E3E0122E1}"/>
              </a:ext>
            </a:extLst>
          </p:cNvPr>
          <p:cNvCxnSpPr>
            <a:cxnSpLocks/>
          </p:cNvCxnSpPr>
          <p:nvPr/>
        </p:nvCxnSpPr>
        <p:spPr>
          <a:xfrm>
            <a:off x="5483803" y="4795488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22D371D-EB3A-434F-BFE6-DB3B6177AC74}"/>
                  </a:ext>
                </a:extLst>
              </p:cNvPr>
              <p:cNvSpPr txBox="1"/>
              <p:nvPr/>
            </p:nvSpPr>
            <p:spPr>
              <a:xfrm>
                <a:off x="4964351" y="4655408"/>
                <a:ext cx="60479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22D371D-EB3A-434F-BFE6-DB3B6177A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351" y="4655408"/>
                <a:ext cx="604794" cy="276999"/>
              </a:xfrm>
              <a:prstGeom prst="rect">
                <a:avLst/>
              </a:prstGeom>
              <a:blipFill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978AA80-D427-4F45-8D5B-A8A40F6269C6}"/>
              </a:ext>
            </a:extLst>
          </p:cNvPr>
          <p:cNvCxnSpPr/>
          <p:nvPr/>
        </p:nvCxnSpPr>
        <p:spPr>
          <a:xfrm>
            <a:off x="5504787" y="4474923"/>
            <a:ext cx="239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DA156B-CB3B-4F66-A694-2FE4FB807313}"/>
                  </a:ext>
                </a:extLst>
              </p:cNvPr>
              <p:cNvSpPr txBox="1"/>
              <p:nvPr/>
            </p:nvSpPr>
            <p:spPr>
              <a:xfrm>
                <a:off x="8982411" y="4644495"/>
                <a:ext cx="12004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DA156B-CB3B-4F66-A694-2FE4FB8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411" y="4644495"/>
                <a:ext cx="1200457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A2EB624-2C92-4EB5-B2BB-F4EAC4379369}"/>
              </a:ext>
            </a:extLst>
          </p:cNvPr>
          <p:cNvCxnSpPr>
            <a:cxnSpLocks/>
          </p:cNvCxnSpPr>
          <p:nvPr/>
        </p:nvCxnSpPr>
        <p:spPr>
          <a:xfrm flipV="1">
            <a:off x="6732077" y="3346858"/>
            <a:ext cx="0" cy="67954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D2E7B53-D0ED-4618-A3DF-4FC79E3326EC}"/>
              </a:ext>
            </a:extLst>
          </p:cNvPr>
          <p:cNvCxnSpPr>
            <a:stCxn id="46" idx="3"/>
          </p:cNvCxnSpPr>
          <p:nvPr/>
        </p:nvCxnSpPr>
        <p:spPr>
          <a:xfrm flipV="1">
            <a:off x="5653439" y="3346858"/>
            <a:ext cx="1078638" cy="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E9DD482-A6C3-4DCF-8136-8C003AC71A63}"/>
              </a:ext>
            </a:extLst>
          </p:cNvPr>
          <p:cNvSpPr/>
          <p:nvPr/>
        </p:nvSpPr>
        <p:spPr>
          <a:xfrm>
            <a:off x="6697377" y="3303992"/>
            <a:ext cx="97536" cy="107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3C3076A-721B-4A8E-B2BB-0F22026D2436}"/>
              </a:ext>
            </a:extLst>
          </p:cNvPr>
          <p:cNvCxnSpPr>
            <a:cxnSpLocks/>
          </p:cNvCxnSpPr>
          <p:nvPr/>
        </p:nvCxnSpPr>
        <p:spPr>
          <a:xfrm flipH="1" flipV="1">
            <a:off x="6856933" y="3411842"/>
            <a:ext cx="2094677" cy="1381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8D386A-4D5E-482B-B481-60D4D626F52D}"/>
                  </a:ext>
                </a:extLst>
              </p:cNvPr>
              <p:cNvSpPr txBox="1"/>
              <p:nvPr/>
            </p:nvSpPr>
            <p:spPr>
              <a:xfrm>
                <a:off x="1175840" y="3346858"/>
                <a:ext cx="17288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8D386A-4D5E-482B-B481-60D4D626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40" y="3346858"/>
                <a:ext cx="172884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61" grpId="0"/>
      <p:bldP spid="67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5EDEB4-7C99-4643-875F-04272B043E53}"/>
              </a:ext>
            </a:extLst>
          </p:cNvPr>
          <p:cNvSpPr/>
          <p:nvPr/>
        </p:nvSpPr>
        <p:spPr>
          <a:xfrm>
            <a:off x="492369" y="731520"/>
            <a:ext cx="422031" cy="1167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3464-BBD7-4F4D-A92E-0F89EC0B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65521"/>
            <a:ext cx="9720072" cy="1499616"/>
          </a:xfrm>
        </p:spPr>
        <p:txBody>
          <a:bodyPr/>
          <a:lstStyle/>
          <a:p>
            <a:r>
              <a:rPr lang="en-US" dirty="0"/>
              <a:t>Where does this even come from???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426E24-F894-4977-9B89-1F3401C7CE4B}"/>
                  </a:ext>
                </a:extLst>
              </p:cNvPr>
              <p:cNvSpPr txBox="1"/>
              <p:nvPr/>
            </p:nvSpPr>
            <p:spPr>
              <a:xfrm>
                <a:off x="1453657" y="2716779"/>
                <a:ext cx="3010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426E24-F894-4977-9B89-1F3401C7C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57" y="2716779"/>
                <a:ext cx="30104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0D2C08-9BD2-47F2-894E-B491F1B4078E}"/>
                  </a:ext>
                </a:extLst>
              </p:cNvPr>
              <p:cNvSpPr txBox="1"/>
              <p:nvPr/>
            </p:nvSpPr>
            <p:spPr>
              <a:xfrm>
                <a:off x="2722571" y="2716780"/>
                <a:ext cx="15863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0D2C08-9BD2-47F2-894E-B491F1B4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571" y="2716780"/>
                <a:ext cx="15863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row: Curved Up 59">
            <a:extLst>
              <a:ext uri="{FF2B5EF4-FFF2-40B4-BE49-F238E27FC236}">
                <a16:creationId xmlns:a16="http://schemas.microsoft.com/office/drawing/2014/main" id="{2E32100D-01C6-4469-8748-8E02E9F751CC}"/>
              </a:ext>
            </a:extLst>
          </p:cNvPr>
          <p:cNvSpPr/>
          <p:nvPr/>
        </p:nvSpPr>
        <p:spPr>
          <a:xfrm>
            <a:off x="1532988" y="3232075"/>
            <a:ext cx="1663640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8769CDA-9DB3-4413-AD8A-658886EE14E0}"/>
              </a:ext>
            </a:extLst>
          </p:cNvPr>
          <p:cNvSpPr/>
          <p:nvPr/>
        </p:nvSpPr>
        <p:spPr>
          <a:xfrm rot="16200000">
            <a:off x="3343509" y="2593753"/>
            <a:ext cx="369276" cy="1561513"/>
          </a:xfrm>
          <a:prstGeom prst="leftBrace">
            <a:avLst>
              <a:gd name="adj1" fmla="val 5785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Curved Up 61">
            <a:extLst>
              <a:ext uri="{FF2B5EF4-FFF2-40B4-BE49-F238E27FC236}">
                <a16:creationId xmlns:a16="http://schemas.microsoft.com/office/drawing/2014/main" id="{2AEE8F3E-33DD-4A0C-8DFF-CA1016767983}"/>
              </a:ext>
            </a:extLst>
          </p:cNvPr>
          <p:cNvSpPr/>
          <p:nvPr/>
        </p:nvSpPr>
        <p:spPr>
          <a:xfrm rot="20709466">
            <a:off x="3508910" y="3374509"/>
            <a:ext cx="1966167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B2A1-F1B5-4D68-BB1A-EAB0736A1EFB}"/>
              </a:ext>
            </a:extLst>
          </p:cNvPr>
          <p:cNvSpPr txBox="1"/>
          <p:nvPr/>
        </p:nvSpPr>
        <p:spPr>
          <a:xfrm>
            <a:off x="1033030" y="2107610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AAC804-9F52-4DF0-9A3F-0913AB2A49ED}"/>
              </a:ext>
            </a:extLst>
          </p:cNvPr>
          <p:cNvSpPr txBox="1"/>
          <p:nvPr/>
        </p:nvSpPr>
        <p:spPr>
          <a:xfrm>
            <a:off x="2923265" y="2107610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4B62D6-69AB-412E-827E-6104B0D9CF77}"/>
              </a:ext>
            </a:extLst>
          </p:cNvPr>
          <p:cNvSpPr txBox="1"/>
          <p:nvPr/>
        </p:nvSpPr>
        <p:spPr>
          <a:xfrm>
            <a:off x="5170068" y="2089283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8D0B79-5038-4DD4-A98E-A8A35F61EFE9}"/>
                  </a:ext>
                </a:extLst>
              </p:cNvPr>
              <p:cNvSpPr txBox="1"/>
              <p:nvPr/>
            </p:nvSpPr>
            <p:spPr>
              <a:xfrm>
                <a:off x="4948051" y="2716779"/>
                <a:ext cx="15863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8D0B79-5038-4DD4-A98E-A8A35F61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051" y="2716779"/>
                <a:ext cx="15863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eft Brace 70">
            <a:extLst>
              <a:ext uri="{FF2B5EF4-FFF2-40B4-BE49-F238E27FC236}">
                <a16:creationId xmlns:a16="http://schemas.microsoft.com/office/drawing/2014/main" id="{91827A37-3345-42EA-AC34-48683744537D}"/>
              </a:ext>
            </a:extLst>
          </p:cNvPr>
          <p:cNvSpPr/>
          <p:nvPr/>
        </p:nvSpPr>
        <p:spPr>
          <a:xfrm rot="16200000">
            <a:off x="5568989" y="2593752"/>
            <a:ext cx="369276" cy="1561513"/>
          </a:xfrm>
          <a:prstGeom prst="leftBrace">
            <a:avLst>
              <a:gd name="adj1" fmla="val 5785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Curved Up 71">
            <a:extLst>
              <a:ext uri="{FF2B5EF4-FFF2-40B4-BE49-F238E27FC236}">
                <a16:creationId xmlns:a16="http://schemas.microsoft.com/office/drawing/2014/main" id="{D1AC9C5E-BC21-44C0-BB15-518CA85E6778}"/>
              </a:ext>
            </a:extLst>
          </p:cNvPr>
          <p:cNvSpPr/>
          <p:nvPr/>
        </p:nvSpPr>
        <p:spPr>
          <a:xfrm rot="20709466">
            <a:off x="5734390" y="3374508"/>
            <a:ext cx="1966167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56F6-2350-4FAE-AEB0-1D1AA1C4FD6E}"/>
              </a:ext>
            </a:extLst>
          </p:cNvPr>
          <p:cNvSpPr txBox="1"/>
          <p:nvPr/>
        </p:nvSpPr>
        <p:spPr>
          <a:xfrm>
            <a:off x="7084209" y="2420429"/>
            <a:ext cx="92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48BB3F-0FDC-44B7-83F9-ABBB8A132557}"/>
                  </a:ext>
                </a:extLst>
              </p:cNvPr>
              <p:cNvSpPr txBox="1"/>
              <p:nvPr/>
            </p:nvSpPr>
            <p:spPr>
              <a:xfrm>
                <a:off x="1025756" y="4210541"/>
                <a:ext cx="217087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Example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248BB3F-0FDC-44B7-83F9-ABBB8A13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56" y="4210541"/>
                <a:ext cx="2170871" cy="461665"/>
              </a:xfrm>
              <a:prstGeom prst="rect">
                <a:avLst/>
              </a:prstGeom>
              <a:blipFill>
                <a:blip r:embed="rId7"/>
                <a:stretch>
                  <a:fillRect l="-1117" t="-9091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57BB1C4B-0DCE-439E-BB25-05DCD5A278CA}"/>
              </a:ext>
            </a:extLst>
          </p:cNvPr>
          <p:cNvSpPr txBox="1"/>
          <p:nvPr/>
        </p:nvSpPr>
        <p:spPr>
          <a:xfrm>
            <a:off x="1033030" y="4792864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9DF545-695C-4DC1-BD91-6943C84102C0}"/>
              </a:ext>
            </a:extLst>
          </p:cNvPr>
          <p:cNvSpPr txBox="1"/>
          <p:nvPr/>
        </p:nvSpPr>
        <p:spPr>
          <a:xfrm>
            <a:off x="2923265" y="4792864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A5B5B4-4502-42CE-93A3-FB45014FAD63}"/>
              </a:ext>
            </a:extLst>
          </p:cNvPr>
          <p:cNvSpPr txBox="1"/>
          <p:nvPr/>
        </p:nvSpPr>
        <p:spPr>
          <a:xfrm>
            <a:off x="4985470" y="4792864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69F88A-FB4C-4F5D-8518-4D602FEA7D38}"/>
                  </a:ext>
                </a:extLst>
              </p:cNvPr>
              <p:cNvSpPr txBox="1"/>
              <p:nvPr/>
            </p:nvSpPr>
            <p:spPr>
              <a:xfrm>
                <a:off x="1529674" y="5531312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69F88A-FB4C-4F5D-8518-4D602FEA7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74" y="5531312"/>
                <a:ext cx="29815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50A835-F795-40E3-AE12-1FD73BA7A9D3}"/>
                  </a:ext>
                </a:extLst>
              </p:cNvPr>
              <p:cNvSpPr txBox="1"/>
              <p:nvPr/>
            </p:nvSpPr>
            <p:spPr>
              <a:xfrm>
                <a:off x="2820995" y="5491015"/>
                <a:ext cx="1389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50A835-F795-40E3-AE12-1FD73BA7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95" y="5491015"/>
                <a:ext cx="138948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row: Curved Up 80">
            <a:extLst>
              <a:ext uri="{FF2B5EF4-FFF2-40B4-BE49-F238E27FC236}">
                <a16:creationId xmlns:a16="http://schemas.microsoft.com/office/drawing/2014/main" id="{352E81EC-3F75-41B7-9F12-C3D1930771E4}"/>
              </a:ext>
            </a:extLst>
          </p:cNvPr>
          <p:cNvSpPr/>
          <p:nvPr/>
        </p:nvSpPr>
        <p:spPr>
          <a:xfrm>
            <a:off x="1643566" y="6001918"/>
            <a:ext cx="1553061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94084E-27CA-4A96-A5E6-03E9A18C45A0}"/>
                  </a:ext>
                </a:extLst>
              </p:cNvPr>
              <p:cNvSpPr txBox="1"/>
              <p:nvPr/>
            </p:nvSpPr>
            <p:spPr>
              <a:xfrm>
                <a:off x="3451244" y="5491014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94084E-27CA-4A96-A5E6-03E9A18C4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244" y="5491014"/>
                <a:ext cx="2981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row: Curved Up 82">
            <a:extLst>
              <a:ext uri="{FF2B5EF4-FFF2-40B4-BE49-F238E27FC236}">
                <a16:creationId xmlns:a16="http://schemas.microsoft.com/office/drawing/2014/main" id="{44BA4302-0E29-472D-B70E-28A335D01503}"/>
              </a:ext>
            </a:extLst>
          </p:cNvPr>
          <p:cNvSpPr/>
          <p:nvPr/>
        </p:nvSpPr>
        <p:spPr>
          <a:xfrm>
            <a:off x="3532372" y="6001917"/>
            <a:ext cx="1637696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6924F9-6C42-4172-9F12-9DB63355E310}"/>
                  </a:ext>
                </a:extLst>
              </p:cNvPr>
              <p:cNvSpPr txBox="1"/>
              <p:nvPr/>
            </p:nvSpPr>
            <p:spPr>
              <a:xfrm>
                <a:off x="4840727" y="5491013"/>
                <a:ext cx="1389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6924F9-6C42-4172-9F12-9DB63355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727" y="5491013"/>
                <a:ext cx="138948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ECB1E1-3E4B-4BFC-99ED-667390ECF3E0}"/>
                  </a:ext>
                </a:extLst>
              </p:cNvPr>
              <p:cNvSpPr txBox="1"/>
              <p:nvPr/>
            </p:nvSpPr>
            <p:spPr>
              <a:xfrm>
                <a:off x="5489573" y="5491013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ECB1E1-3E4B-4BFC-99ED-667390ECF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73" y="5491013"/>
                <a:ext cx="29815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Arrow: Curved Up 85">
            <a:extLst>
              <a:ext uri="{FF2B5EF4-FFF2-40B4-BE49-F238E27FC236}">
                <a16:creationId xmlns:a16="http://schemas.microsoft.com/office/drawing/2014/main" id="{0B8AE179-968C-4168-A661-607526FA4053}"/>
              </a:ext>
            </a:extLst>
          </p:cNvPr>
          <p:cNvSpPr/>
          <p:nvPr/>
        </p:nvSpPr>
        <p:spPr>
          <a:xfrm>
            <a:off x="5556620" y="6001916"/>
            <a:ext cx="1661718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4654C09-4E69-4891-8049-2A1DB12A5D4D}"/>
              </a:ext>
            </a:extLst>
          </p:cNvPr>
          <p:cNvSpPr txBox="1"/>
          <p:nvPr/>
        </p:nvSpPr>
        <p:spPr>
          <a:xfrm>
            <a:off x="6980629" y="4792864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AE09AE-0EC5-49C5-9FC1-1EB0A4A7F6DF}"/>
                  </a:ext>
                </a:extLst>
              </p:cNvPr>
              <p:cNvSpPr txBox="1"/>
              <p:nvPr/>
            </p:nvSpPr>
            <p:spPr>
              <a:xfrm>
                <a:off x="6853782" y="5485945"/>
                <a:ext cx="1389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AE09AE-0EC5-49C5-9FC1-1EB0A4A7F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82" y="5485945"/>
                <a:ext cx="138948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16DC39-8A0B-455C-8CC2-F2030A13DCA6}"/>
                  </a:ext>
                </a:extLst>
              </p:cNvPr>
              <p:cNvSpPr txBox="1"/>
              <p:nvPr/>
            </p:nvSpPr>
            <p:spPr>
              <a:xfrm>
                <a:off x="7429998" y="5485945"/>
                <a:ext cx="4969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16DC39-8A0B-455C-8CC2-F2030A13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998" y="5485945"/>
                <a:ext cx="496931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row: Curved Up 89">
            <a:extLst>
              <a:ext uri="{FF2B5EF4-FFF2-40B4-BE49-F238E27FC236}">
                <a16:creationId xmlns:a16="http://schemas.microsoft.com/office/drawing/2014/main" id="{F6AC9270-9A6C-4BF4-A927-0E75909FBAE4}"/>
              </a:ext>
            </a:extLst>
          </p:cNvPr>
          <p:cNvSpPr/>
          <p:nvPr/>
        </p:nvSpPr>
        <p:spPr>
          <a:xfrm>
            <a:off x="7710771" y="6014268"/>
            <a:ext cx="1661718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4B7453-73E7-4D2D-A1F7-A3593C0D77F3}"/>
              </a:ext>
            </a:extLst>
          </p:cNvPr>
          <p:cNvSpPr txBox="1"/>
          <p:nvPr/>
        </p:nvSpPr>
        <p:spPr>
          <a:xfrm>
            <a:off x="8845000" y="5355585"/>
            <a:ext cx="92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680D87-3A83-40C0-9912-FE8CC0D45945}"/>
                  </a:ext>
                </a:extLst>
              </p:cNvPr>
              <p:cNvSpPr txBox="1"/>
              <p:nvPr/>
            </p:nvSpPr>
            <p:spPr>
              <a:xfrm>
                <a:off x="10478630" y="5419627"/>
                <a:ext cx="6941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680D87-3A83-40C0-9912-FE8CC0D4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630" y="5419627"/>
                <a:ext cx="694101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0995C0-9E06-42AC-B560-EE7DD60D6FA2}"/>
              </a:ext>
            </a:extLst>
          </p:cNvPr>
          <p:cNvCxnSpPr>
            <a:cxnSpLocks/>
          </p:cNvCxnSpPr>
          <p:nvPr/>
        </p:nvCxnSpPr>
        <p:spPr>
          <a:xfrm flipV="1">
            <a:off x="9773630" y="5788959"/>
            <a:ext cx="64862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6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animBg="1"/>
      <p:bldP spid="3" grpId="0" animBg="1"/>
      <p:bldP spid="62" grpId="0" animBg="1"/>
      <p:bldP spid="4" grpId="0" animBg="1"/>
      <p:bldP spid="66" grpId="0" animBg="1"/>
      <p:bldP spid="68" grpId="0" animBg="1"/>
      <p:bldP spid="70" grpId="0"/>
      <p:bldP spid="71" grpId="0" animBg="1"/>
      <p:bldP spid="72" grpId="0" animBg="1"/>
      <p:bldP spid="7" grpId="0"/>
      <p:bldP spid="74" grpId="0" animBg="1"/>
      <p:bldP spid="75" grpId="0" animBg="1"/>
      <p:bldP spid="76" grpId="0" animBg="1"/>
      <p:bldP spid="77" grpId="0" animBg="1"/>
      <p:bldP spid="78" grpId="0"/>
      <p:bldP spid="80" grpId="0"/>
      <p:bldP spid="80" grpId="1"/>
      <p:bldP spid="81" grpId="0" animBg="1"/>
      <p:bldP spid="82" grpId="0"/>
      <p:bldP spid="83" grpId="0" animBg="1"/>
      <p:bldP spid="84" grpId="0"/>
      <p:bldP spid="84" grpId="1"/>
      <p:bldP spid="85" grpId="0"/>
      <p:bldP spid="86" grpId="0" animBg="1"/>
      <p:bldP spid="87" grpId="0" animBg="1"/>
      <p:bldP spid="88" grpId="0"/>
      <p:bldP spid="88" grpId="1"/>
      <p:bldP spid="89" grpId="0"/>
      <p:bldP spid="90" grpId="0" animBg="1"/>
      <p:bldP spid="91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5EDEB4-7C99-4643-875F-04272B043E53}"/>
              </a:ext>
            </a:extLst>
          </p:cNvPr>
          <p:cNvSpPr/>
          <p:nvPr/>
        </p:nvSpPr>
        <p:spPr>
          <a:xfrm>
            <a:off x="492369" y="731520"/>
            <a:ext cx="422031" cy="1167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3464-BBD7-4F4D-A92E-0F89EC0B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565521"/>
            <a:ext cx="9720072" cy="1499616"/>
          </a:xfrm>
        </p:spPr>
        <p:txBody>
          <a:bodyPr/>
          <a:lstStyle/>
          <a:p>
            <a:r>
              <a:rPr lang="en-US" dirty="0"/>
              <a:t>Where does this even come from???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426E24-F894-4977-9B89-1F3401C7CE4B}"/>
                  </a:ext>
                </a:extLst>
              </p:cNvPr>
              <p:cNvSpPr txBox="1"/>
              <p:nvPr/>
            </p:nvSpPr>
            <p:spPr>
              <a:xfrm>
                <a:off x="1446383" y="2489459"/>
                <a:ext cx="3010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426E24-F894-4977-9B89-1F3401C7C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83" y="2489459"/>
                <a:ext cx="30104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0D2C08-9BD2-47F2-894E-B491F1B4078E}"/>
                  </a:ext>
                </a:extLst>
              </p:cNvPr>
              <p:cNvSpPr txBox="1"/>
              <p:nvPr/>
            </p:nvSpPr>
            <p:spPr>
              <a:xfrm>
                <a:off x="2715297" y="2489460"/>
                <a:ext cx="15863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60D2C08-9BD2-47F2-894E-B491F1B4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297" y="2489460"/>
                <a:ext cx="158633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row: Curved Up 59">
            <a:extLst>
              <a:ext uri="{FF2B5EF4-FFF2-40B4-BE49-F238E27FC236}">
                <a16:creationId xmlns:a16="http://schemas.microsoft.com/office/drawing/2014/main" id="{2E32100D-01C6-4469-8748-8E02E9F751CC}"/>
              </a:ext>
            </a:extLst>
          </p:cNvPr>
          <p:cNvSpPr/>
          <p:nvPr/>
        </p:nvSpPr>
        <p:spPr>
          <a:xfrm>
            <a:off x="1525714" y="3004755"/>
            <a:ext cx="1663640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8769CDA-9DB3-4413-AD8A-658886EE14E0}"/>
              </a:ext>
            </a:extLst>
          </p:cNvPr>
          <p:cNvSpPr/>
          <p:nvPr/>
        </p:nvSpPr>
        <p:spPr>
          <a:xfrm rot="16200000">
            <a:off x="3336235" y="2366433"/>
            <a:ext cx="369276" cy="1561513"/>
          </a:xfrm>
          <a:prstGeom prst="leftBrace">
            <a:avLst>
              <a:gd name="adj1" fmla="val 5785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Curved Up 61">
            <a:extLst>
              <a:ext uri="{FF2B5EF4-FFF2-40B4-BE49-F238E27FC236}">
                <a16:creationId xmlns:a16="http://schemas.microsoft.com/office/drawing/2014/main" id="{2AEE8F3E-33DD-4A0C-8DFF-CA1016767983}"/>
              </a:ext>
            </a:extLst>
          </p:cNvPr>
          <p:cNvSpPr/>
          <p:nvPr/>
        </p:nvSpPr>
        <p:spPr>
          <a:xfrm rot="20709466">
            <a:off x="3501636" y="3147189"/>
            <a:ext cx="1966167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B2A1-F1B5-4D68-BB1A-EAB0736A1EFB}"/>
              </a:ext>
            </a:extLst>
          </p:cNvPr>
          <p:cNvSpPr txBox="1"/>
          <p:nvPr/>
        </p:nvSpPr>
        <p:spPr>
          <a:xfrm>
            <a:off x="1025756" y="1880290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AAC804-9F52-4DF0-9A3F-0913AB2A49ED}"/>
              </a:ext>
            </a:extLst>
          </p:cNvPr>
          <p:cNvSpPr txBox="1"/>
          <p:nvPr/>
        </p:nvSpPr>
        <p:spPr>
          <a:xfrm>
            <a:off x="2915991" y="1880290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4B62D6-69AB-412E-827E-6104B0D9CF77}"/>
              </a:ext>
            </a:extLst>
          </p:cNvPr>
          <p:cNvSpPr txBox="1"/>
          <p:nvPr/>
        </p:nvSpPr>
        <p:spPr>
          <a:xfrm>
            <a:off x="5162794" y="1861963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8D0B79-5038-4DD4-A98E-A8A35F61EFE9}"/>
                  </a:ext>
                </a:extLst>
              </p:cNvPr>
              <p:cNvSpPr txBox="1"/>
              <p:nvPr/>
            </p:nvSpPr>
            <p:spPr>
              <a:xfrm>
                <a:off x="4940777" y="2489459"/>
                <a:ext cx="15863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8D0B79-5038-4DD4-A98E-A8A35F61E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777" y="2489459"/>
                <a:ext cx="15863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Left Brace 70">
            <a:extLst>
              <a:ext uri="{FF2B5EF4-FFF2-40B4-BE49-F238E27FC236}">
                <a16:creationId xmlns:a16="http://schemas.microsoft.com/office/drawing/2014/main" id="{91827A37-3345-42EA-AC34-48683744537D}"/>
              </a:ext>
            </a:extLst>
          </p:cNvPr>
          <p:cNvSpPr/>
          <p:nvPr/>
        </p:nvSpPr>
        <p:spPr>
          <a:xfrm rot="16200000">
            <a:off x="5561715" y="2366432"/>
            <a:ext cx="369276" cy="1561513"/>
          </a:xfrm>
          <a:prstGeom prst="leftBrace">
            <a:avLst>
              <a:gd name="adj1" fmla="val 57857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Curved Up 71">
            <a:extLst>
              <a:ext uri="{FF2B5EF4-FFF2-40B4-BE49-F238E27FC236}">
                <a16:creationId xmlns:a16="http://schemas.microsoft.com/office/drawing/2014/main" id="{D1AC9C5E-BC21-44C0-BB15-518CA85E6778}"/>
              </a:ext>
            </a:extLst>
          </p:cNvPr>
          <p:cNvSpPr/>
          <p:nvPr/>
        </p:nvSpPr>
        <p:spPr>
          <a:xfrm rot="20709466">
            <a:off x="5727116" y="3147188"/>
            <a:ext cx="1966167" cy="36927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56F6-2350-4FAE-AEB0-1D1AA1C4FD6E}"/>
              </a:ext>
            </a:extLst>
          </p:cNvPr>
          <p:cNvSpPr txBox="1"/>
          <p:nvPr/>
        </p:nvSpPr>
        <p:spPr>
          <a:xfrm>
            <a:off x="7076935" y="2193109"/>
            <a:ext cx="928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. . 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BB1C4B-0DCE-439E-BB25-05DCD5A278CA}"/>
              </a:ext>
            </a:extLst>
          </p:cNvPr>
          <p:cNvSpPr txBox="1"/>
          <p:nvPr/>
        </p:nvSpPr>
        <p:spPr>
          <a:xfrm>
            <a:off x="1025756" y="3948591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9DF545-695C-4DC1-BD91-6943C84102C0}"/>
              </a:ext>
            </a:extLst>
          </p:cNvPr>
          <p:cNvSpPr txBox="1"/>
          <p:nvPr/>
        </p:nvSpPr>
        <p:spPr>
          <a:xfrm>
            <a:off x="2915991" y="3948591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EA5B5B4-4502-42CE-93A3-FB45014FAD63}"/>
              </a:ext>
            </a:extLst>
          </p:cNvPr>
          <p:cNvSpPr txBox="1"/>
          <p:nvPr/>
        </p:nvSpPr>
        <p:spPr>
          <a:xfrm>
            <a:off x="4978196" y="3948591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69F88A-FB4C-4F5D-8518-4D602FEA7D38}"/>
                  </a:ext>
                </a:extLst>
              </p:cNvPr>
              <p:cNvSpPr txBox="1"/>
              <p:nvPr/>
            </p:nvSpPr>
            <p:spPr>
              <a:xfrm>
                <a:off x="1254657" y="4641569"/>
                <a:ext cx="5658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169F88A-FB4C-4F5D-8518-4D602FEA7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657" y="4641569"/>
                <a:ext cx="56586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50A835-F795-40E3-AE12-1FD73BA7A9D3}"/>
                  </a:ext>
                </a:extLst>
              </p:cNvPr>
              <p:cNvSpPr txBox="1"/>
              <p:nvPr/>
            </p:nvSpPr>
            <p:spPr>
              <a:xfrm>
                <a:off x="2813721" y="4646742"/>
                <a:ext cx="15081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850A835-F795-40E3-AE12-1FD73BA7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21" y="4646742"/>
                <a:ext cx="150810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94084E-27CA-4A96-A5E6-03E9A18C45A0}"/>
                  </a:ext>
                </a:extLst>
              </p:cNvPr>
              <p:cNvSpPr txBox="1"/>
              <p:nvPr/>
            </p:nvSpPr>
            <p:spPr>
              <a:xfrm>
                <a:off x="3343422" y="4619033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394084E-27CA-4A96-A5E6-03E9A18C4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422" y="4619033"/>
                <a:ext cx="298159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6924F9-6C42-4172-9F12-9DB63355E310}"/>
                  </a:ext>
                </a:extLst>
              </p:cNvPr>
              <p:cNvSpPr txBox="1"/>
              <p:nvPr/>
            </p:nvSpPr>
            <p:spPr>
              <a:xfrm>
                <a:off x="4833453" y="4646740"/>
                <a:ext cx="1389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46924F9-6C42-4172-9F12-9DB63355E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53" y="4646740"/>
                <a:ext cx="138948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ECB1E1-3E4B-4BFC-99ED-667390ECF3E0}"/>
                  </a:ext>
                </a:extLst>
              </p:cNvPr>
              <p:cNvSpPr txBox="1"/>
              <p:nvPr/>
            </p:nvSpPr>
            <p:spPr>
              <a:xfrm>
                <a:off x="5317162" y="4634271"/>
                <a:ext cx="4167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7ECB1E1-3E4B-4BFC-99ED-667390ECF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62" y="4634271"/>
                <a:ext cx="416781" cy="430887"/>
              </a:xfrm>
              <a:prstGeom prst="rect">
                <a:avLst/>
              </a:prstGeom>
              <a:blipFill>
                <a:blip r:embed="rId25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44654C09-4E69-4891-8049-2A1DB12A5D4D}"/>
              </a:ext>
            </a:extLst>
          </p:cNvPr>
          <p:cNvSpPr txBox="1"/>
          <p:nvPr/>
        </p:nvSpPr>
        <p:spPr>
          <a:xfrm>
            <a:off x="6973355" y="3948591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AE09AE-0EC5-49C5-9FC1-1EB0A4A7F6DF}"/>
                  </a:ext>
                </a:extLst>
              </p:cNvPr>
              <p:cNvSpPr txBox="1"/>
              <p:nvPr/>
            </p:nvSpPr>
            <p:spPr>
              <a:xfrm>
                <a:off x="6846508" y="4641672"/>
                <a:ext cx="15081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BAE09AE-0EC5-49C5-9FC1-1EB0A4A7F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08" y="4641672"/>
                <a:ext cx="150810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16DC39-8A0B-455C-8CC2-F2030A13DCA6}"/>
                  </a:ext>
                </a:extLst>
              </p:cNvPr>
              <p:cNvSpPr txBox="1"/>
              <p:nvPr/>
            </p:nvSpPr>
            <p:spPr>
              <a:xfrm>
                <a:off x="7499069" y="4641569"/>
                <a:ext cx="29815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C16DC39-8A0B-455C-8CC2-F2030A13D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069" y="4641569"/>
                <a:ext cx="298159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>
            <a:extLst>
              <a:ext uri="{FF2B5EF4-FFF2-40B4-BE49-F238E27FC236}">
                <a16:creationId xmlns:a16="http://schemas.microsoft.com/office/drawing/2014/main" id="{DF4B7453-73E7-4D2D-A1F7-A3593C0D77F3}"/>
              </a:ext>
            </a:extLst>
          </p:cNvPr>
          <p:cNvSpPr txBox="1"/>
          <p:nvPr/>
        </p:nvSpPr>
        <p:spPr>
          <a:xfrm>
            <a:off x="8837726" y="4511312"/>
            <a:ext cx="92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680D87-3A83-40C0-9912-FE8CC0D45945}"/>
                  </a:ext>
                </a:extLst>
              </p:cNvPr>
              <p:cNvSpPr txBox="1"/>
              <p:nvPr/>
            </p:nvSpPr>
            <p:spPr>
              <a:xfrm>
                <a:off x="10471356" y="4575354"/>
                <a:ext cx="69410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680D87-3A83-40C0-9912-FE8CC0D4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356" y="4575354"/>
                <a:ext cx="694101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0995C0-9E06-42AC-B560-EE7DD60D6FA2}"/>
              </a:ext>
            </a:extLst>
          </p:cNvPr>
          <p:cNvCxnSpPr>
            <a:cxnSpLocks/>
          </p:cNvCxnSpPr>
          <p:nvPr/>
        </p:nvCxnSpPr>
        <p:spPr>
          <a:xfrm flipV="1">
            <a:off x="9766356" y="4944686"/>
            <a:ext cx="64862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&quot;Not Allowed&quot; Symbol 18">
            <a:extLst>
              <a:ext uri="{FF2B5EF4-FFF2-40B4-BE49-F238E27FC236}">
                <a16:creationId xmlns:a16="http://schemas.microsoft.com/office/drawing/2014/main" id="{3C45C770-12B6-4640-ABAF-4D2402BB37B0}"/>
              </a:ext>
            </a:extLst>
          </p:cNvPr>
          <p:cNvSpPr/>
          <p:nvPr/>
        </p:nvSpPr>
        <p:spPr>
          <a:xfrm>
            <a:off x="9766356" y="4410255"/>
            <a:ext cx="1449735" cy="1076145"/>
          </a:xfrm>
          <a:prstGeom prst="noSmoking">
            <a:avLst>
              <a:gd name="adj" fmla="val 73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C9A8317-004D-466A-A146-28AD2FA9BF4D}"/>
              </a:ext>
            </a:extLst>
          </p:cNvPr>
          <p:cNvSpPr txBox="1"/>
          <p:nvPr/>
        </p:nvSpPr>
        <p:spPr>
          <a:xfrm>
            <a:off x="1025756" y="5244219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3C4F57-10D6-4DFD-995F-2EE6A6A9037E}"/>
              </a:ext>
            </a:extLst>
          </p:cNvPr>
          <p:cNvSpPr txBox="1"/>
          <p:nvPr/>
        </p:nvSpPr>
        <p:spPr>
          <a:xfrm>
            <a:off x="2915991" y="5244219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87492C9-32EC-4AA5-A9AB-C4E3B730AF75}"/>
              </a:ext>
            </a:extLst>
          </p:cNvPr>
          <p:cNvSpPr txBox="1"/>
          <p:nvPr/>
        </p:nvSpPr>
        <p:spPr>
          <a:xfrm>
            <a:off x="4978196" y="5244219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E620DB-8BDE-46B1-B212-C2FD6515AB3D}"/>
                  </a:ext>
                </a:extLst>
              </p:cNvPr>
              <p:cNvSpPr txBox="1"/>
              <p:nvPr/>
            </p:nvSpPr>
            <p:spPr>
              <a:xfrm>
                <a:off x="1522400" y="5940463"/>
                <a:ext cx="251671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E620DB-8BDE-46B1-B212-C2FD6515A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00" y="5940463"/>
                <a:ext cx="251671" cy="50231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068E087-45E1-41B3-8C59-57354A2BB24A}"/>
                  </a:ext>
                </a:extLst>
              </p:cNvPr>
              <p:cNvSpPr txBox="1"/>
              <p:nvPr/>
            </p:nvSpPr>
            <p:spPr>
              <a:xfrm>
                <a:off x="2813721" y="5942370"/>
                <a:ext cx="1296509" cy="50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068E087-45E1-41B3-8C59-57354A2B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21" y="5942370"/>
                <a:ext cx="1296509" cy="50231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4BB9C7-4144-4771-8FCA-E767FC3128AD}"/>
                  </a:ext>
                </a:extLst>
              </p:cNvPr>
              <p:cNvSpPr txBox="1"/>
              <p:nvPr/>
            </p:nvSpPr>
            <p:spPr>
              <a:xfrm>
                <a:off x="3306484" y="5931145"/>
                <a:ext cx="403957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F4BB9C7-4144-4771-8FCA-E767FC31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84" y="5931145"/>
                <a:ext cx="403957" cy="51206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60F7AB5-5DC4-4E5A-B70F-C15059284F56}"/>
                  </a:ext>
                </a:extLst>
              </p:cNvPr>
              <p:cNvSpPr txBox="1"/>
              <p:nvPr/>
            </p:nvSpPr>
            <p:spPr>
              <a:xfrm>
                <a:off x="4833453" y="5942368"/>
                <a:ext cx="1448794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60F7AB5-5DC4-4E5A-B70F-C1505928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53" y="5942368"/>
                <a:ext cx="1448794" cy="5120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1E95B61-9D25-46FE-A8B8-B903928B94E2}"/>
                  </a:ext>
                </a:extLst>
              </p:cNvPr>
              <p:cNvSpPr txBox="1"/>
              <p:nvPr/>
            </p:nvSpPr>
            <p:spPr>
              <a:xfrm>
                <a:off x="5341621" y="5942368"/>
                <a:ext cx="556242" cy="505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89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1E95B61-9D25-46FE-A8B8-B903928B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21" y="5942368"/>
                <a:ext cx="556242" cy="50590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B972319A-24D7-446F-A23A-45C1F06DD3C8}"/>
              </a:ext>
            </a:extLst>
          </p:cNvPr>
          <p:cNvSpPr txBox="1"/>
          <p:nvPr/>
        </p:nvSpPr>
        <p:spPr>
          <a:xfrm>
            <a:off x="6973355" y="5244219"/>
            <a:ext cx="11422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993BACD-96E4-426F-8E17-8A973A5CB7F1}"/>
                  </a:ext>
                </a:extLst>
              </p:cNvPr>
              <p:cNvSpPr txBox="1"/>
              <p:nvPr/>
            </p:nvSpPr>
            <p:spPr>
              <a:xfrm>
                <a:off x="6846508" y="5937300"/>
                <a:ext cx="1601079" cy="505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89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993BACD-96E4-426F-8E17-8A973A5CB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508" y="5937300"/>
                <a:ext cx="1601079" cy="5059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F838C2F-52A7-4C7D-956E-F963C6D2D1FF}"/>
                  </a:ext>
                </a:extLst>
              </p:cNvPr>
              <p:cNvSpPr txBox="1"/>
              <p:nvPr/>
            </p:nvSpPr>
            <p:spPr>
              <a:xfrm>
                <a:off x="7253436" y="5937300"/>
                <a:ext cx="860812" cy="512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24305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65536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F838C2F-52A7-4C7D-956E-F963C6D2D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436" y="5937300"/>
                <a:ext cx="860812" cy="5120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>
            <a:extLst>
              <a:ext uri="{FF2B5EF4-FFF2-40B4-BE49-F238E27FC236}">
                <a16:creationId xmlns:a16="http://schemas.microsoft.com/office/drawing/2014/main" id="{D70C7DDC-4368-4C82-B0AB-FDFDB9EAD7C0}"/>
              </a:ext>
            </a:extLst>
          </p:cNvPr>
          <p:cNvSpPr txBox="1"/>
          <p:nvPr/>
        </p:nvSpPr>
        <p:spPr>
          <a:xfrm>
            <a:off x="8837726" y="5806940"/>
            <a:ext cx="92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6D46A6E-1938-4701-B195-D9702A70DD05}"/>
                  </a:ext>
                </a:extLst>
              </p:cNvPr>
              <p:cNvSpPr txBox="1"/>
              <p:nvPr/>
            </p:nvSpPr>
            <p:spPr>
              <a:xfrm>
                <a:off x="10471356" y="5870982"/>
                <a:ext cx="511358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6D46A6E-1938-4701-B195-D9702A70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356" y="5870982"/>
                <a:ext cx="511358" cy="7386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8CCBD506-CDAD-4BF6-8849-28DF811ABE3D}"/>
              </a:ext>
            </a:extLst>
          </p:cNvPr>
          <p:cNvCxnSpPr>
            <a:cxnSpLocks/>
          </p:cNvCxnSpPr>
          <p:nvPr/>
        </p:nvCxnSpPr>
        <p:spPr>
          <a:xfrm flipV="1">
            <a:off x="9766356" y="6240314"/>
            <a:ext cx="64862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/>
      <p:bldP spid="80" grpId="0"/>
      <p:bldP spid="80" grpId="1"/>
      <p:bldP spid="82" grpId="0"/>
      <p:bldP spid="84" grpId="0"/>
      <p:bldP spid="84" grpId="1"/>
      <p:bldP spid="85" grpId="0"/>
      <p:bldP spid="87" grpId="0" animBg="1"/>
      <p:bldP spid="88" grpId="0"/>
      <p:bldP spid="88" grpId="1"/>
      <p:bldP spid="89" grpId="0"/>
      <p:bldP spid="91" grpId="0"/>
      <p:bldP spid="9" grpId="0"/>
      <p:bldP spid="19" grpId="0" animBg="1"/>
      <p:bldP spid="93" grpId="0" animBg="1"/>
      <p:bldP spid="94" grpId="0" animBg="1"/>
      <p:bldP spid="95" grpId="0" animBg="1"/>
      <p:bldP spid="96" grpId="0"/>
      <p:bldP spid="97" grpId="0"/>
      <p:bldP spid="97" grpId="1"/>
      <p:bldP spid="98" grpId="0"/>
      <p:bldP spid="99" grpId="0"/>
      <p:bldP spid="99" grpId="1"/>
      <p:bldP spid="100" grpId="0"/>
      <p:bldP spid="101" grpId="0" animBg="1"/>
      <p:bldP spid="102" grpId="0"/>
      <p:bldP spid="102" grpId="1"/>
      <p:bldP spid="103" grpId="0"/>
      <p:bldP spid="104" grpId="0"/>
      <p:bldP spid="1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F0629-E1B2-4100-AC6C-6582EEF7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640080"/>
            <a:ext cx="450542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400" spc="200" dirty="0"/>
            </a:br>
            <a:r>
              <a:rPr lang="en-US" sz="4400" spc="200" dirty="0"/>
              <a:t>Here’s where it comes from</a:t>
            </a:r>
            <a:endParaRPr lang="en-US" sz="4400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0CA66-7FDE-4CA4-B4ED-CF4962FE9387}"/>
              </a:ext>
            </a:extLst>
          </p:cNvPr>
          <p:cNvGrpSpPr/>
          <p:nvPr/>
        </p:nvGrpSpPr>
        <p:grpSpPr>
          <a:xfrm>
            <a:off x="5040002" y="1047370"/>
            <a:ext cx="6274191" cy="5092505"/>
            <a:chOff x="5627077" y="1125415"/>
            <a:chExt cx="6274191" cy="50925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8003A0-FC9A-4B06-9FF2-3B9DC0204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9969" y="1246632"/>
              <a:ext cx="5880004" cy="4704002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96719D-D62B-4109-9BAB-44B765C270BA}"/>
                </a:ext>
              </a:extLst>
            </p:cNvPr>
            <p:cNvCxnSpPr>
              <a:cxnSpLocks/>
            </p:cNvCxnSpPr>
            <p:nvPr/>
          </p:nvCxnSpPr>
          <p:spPr>
            <a:xfrm>
              <a:off x="5627077" y="3598633"/>
              <a:ext cx="627419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022189-4EDE-4B0D-9E54-7AB5FA4E4256}"/>
                </a:ext>
              </a:extLst>
            </p:cNvPr>
            <p:cNvCxnSpPr>
              <a:cxnSpLocks/>
            </p:cNvCxnSpPr>
            <p:nvPr/>
          </p:nvCxnSpPr>
          <p:spPr>
            <a:xfrm>
              <a:off x="5912887" y="359863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350607-4D5D-4861-BCCC-02B5D6DBAEDB}"/>
                </a:ext>
              </a:extLst>
            </p:cNvPr>
            <p:cNvCxnSpPr/>
            <p:nvPr/>
          </p:nvCxnSpPr>
          <p:spPr>
            <a:xfrm>
              <a:off x="10170942" y="1125415"/>
              <a:ext cx="0" cy="50925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3D3905F-5E1E-4031-9DDB-BA4BF8A6A2C2}"/>
                </a:ext>
              </a:extLst>
            </p:cNvPr>
            <p:cNvCxnSpPr/>
            <p:nvPr/>
          </p:nvCxnSpPr>
          <p:spPr>
            <a:xfrm>
              <a:off x="6168918" y="3429000"/>
              <a:ext cx="0" cy="313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20DBD2-2990-44F0-A666-329408817287}"/>
                    </a:ext>
                  </a:extLst>
                </p:cNvPr>
                <p:cNvSpPr txBox="1"/>
                <p:nvPr/>
              </p:nvSpPr>
              <p:spPr>
                <a:xfrm>
                  <a:off x="5958511" y="3785412"/>
                  <a:ext cx="3574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C20DBD2-2990-44F0-A666-329408817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8511" y="3785412"/>
                  <a:ext cx="35747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695" r="-1864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F7A3AA-6A4A-4969-877C-629D8C6F6AF6}"/>
                </a:ext>
              </a:extLst>
            </p:cNvPr>
            <p:cNvCxnSpPr/>
            <p:nvPr/>
          </p:nvCxnSpPr>
          <p:spPr>
            <a:xfrm>
              <a:off x="11643677" y="3429000"/>
              <a:ext cx="0" cy="313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DB631D-74BE-4FF2-984E-0DA132B14277}"/>
                    </a:ext>
                  </a:extLst>
                </p:cNvPr>
                <p:cNvSpPr txBox="1"/>
                <p:nvPr/>
              </p:nvSpPr>
              <p:spPr>
                <a:xfrm>
                  <a:off x="11508339" y="3785412"/>
                  <a:ext cx="2548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DDB631D-74BE-4FF2-984E-0DA132B142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8339" y="3785412"/>
                  <a:ext cx="25487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6829" r="-2682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0BF526-F916-44D8-84D0-8A4745E3B0D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2468" y="1740724"/>
              <a:ext cx="2110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BF0522C-3670-4FE8-9E40-AE9713E49684}"/>
                    </a:ext>
                  </a:extLst>
                </p:cNvPr>
                <p:cNvSpPr txBox="1"/>
                <p:nvPr/>
              </p:nvSpPr>
              <p:spPr>
                <a:xfrm>
                  <a:off x="10303886" y="1556058"/>
                  <a:ext cx="1924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BF0522C-3670-4FE8-9E40-AE9713E496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886" y="1556058"/>
                  <a:ext cx="19248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375" r="-25000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E1C2DD-789D-480A-843F-E1B4C6A3CBFB}"/>
                </a:ext>
              </a:extLst>
            </p:cNvPr>
            <p:cNvCxnSpPr>
              <a:cxnSpLocks/>
            </p:cNvCxnSpPr>
            <p:nvPr/>
          </p:nvCxnSpPr>
          <p:spPr>
            <a:xfrm>
              <a:off x="10088411" y="5426702"/>
              <a:ext cx="2110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2CC23B-FF86-4F3F-B689-61FBB2C09B40}"/>
                    </a:ext>
                  </a:extLst>
                </p:cNvPr>
                <p:cNvSpPr txBox="1"/>
                <p:nvPr/>
              </p:nvSpPr>
              <p:spPr>
                <a:xfrm>
                  <a:off x="10319829" y="5242036"/>
                  <a:ext cx="29508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42CC23B-FF86-4F3F-B689-61FBB2C09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29" y="5242036"/>
                  <a:ext cx="29508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83" r="-1875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143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A388-BBDB-4F6B-A266-60BA24F8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A </a:t>
            </a:r>
            <a:r>
              <a:rPr lang="en-US" dirty="0" err="1">
                <a:solidFill>
                  <a:srgbClr val="FFFFFF"/>
                </a:solidFill>
              </a:rPr>
              <a:t>Teeeeeeeeeeny</a:t>
            </a:r>
            <a:r>
              <a:rPr lang="en-US" dirty="0">
                <a:solidFill>
                  <a:srgbClr val="FFFFFF"/>
                </a:solidFill>
              </a:rPr>
              <a:t> bit more than 1/4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Content Placeholder 33">
            <a:extLst>
              <a:ext uri="{FF2B5EF4-FFF2-40B4-BE49-F238E27FC236}">
                <a16:creationId xmlns:a16="http://schemas.microsoft.com/office/drawing/2014/main" id="{22474B29-D4C6-4859-9847-69F559619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37412"/>
              </p:ext>
            </p:extLst>
          </p:nvPr>
        </p:nvGraphicFramePr>
        <p:xfrm>
          <a:off x="98477" y="2286000"/>
          <a:ext cx="5247243" cy="31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661">
                  <a:extLst>
                    <a:ext uri="{9D8B030D-6E8A-4147-A177-3AD203B41FA5}">
                      <a16:colId xmlns:a16="http://schemas.microsoft.com/office/drawing/2014/main" val="2496263711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3714674420"/>
                    </a:ext>
                  </a:extLst>
                </a:gridCol>
                <a:gridCol w="1659985">
                  <a:extLst>
                    <a:ext uri="{9D8B030D-6E8A-4147-A177-3AD203B41FA5}">
                      <a16:colId xmlns:a16="http://schemas.microsoft.com/office/drawing/2014/main" val="1842972359"/>
                    </a:ext>
                  </a:extLst>
                </a:gridCol>
              </a:tblGrid>
              <a:tr h="8059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How much more?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Starting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How many steps?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49437"/>
                  </a:ext>
                </a:extLst>
              </a:tr>
              <a:tr h="4669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81243"/>
                  </a:ext>
                </a:extLst>
              </a:tr>
              <a:tr h="4669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167835"/>
                  </a:ext>
                </a:extLst>
              </a:tr>
              <a:tr h="4669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90467"/>
                  </a:ext>
                </a:extLst>
              </a:tr>
              <a:tr h="4669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02478"/>
                  </a:ext>
                </a:extLst>
              </a:tr>
              <a:tr h="46694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55560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863F2E9-6C73-4A92-81C3-BA048EA4E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9969" y="1260700"/>
            <a:ext cx="5880004" cy="47040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BD49C-8E12-4B0B-B657-EA4A490B776B}"/>
              </a:ext>
            </a:extLst>
          </p:cNvPr>
          <p:cNvCxnSpPr>
            <a:cxnSpLocks/>
          </p:cNvCxnSpPr>
          <p:nvPr/>
        </p:nvCxnSpPr>
        <p:spPr>
          <a:xfrm>
            <a:off x="5627077" y="3612701"/>
            <a:ext cx="62741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6F2D6E-FDB1-48A8-A43A-7640A466F623}"/>
              </a:ext>
            </a:extLst>
          </p:cNvPr>
          <p:cNvCxnSpPr>
            <a:cxnSpLocks/>
          </p:cNvCxnSpPr>
          <p:nvPr/>
        </p:nvCxnSpPr>
        <p:spPr>
          <a:xfrm>
            <a:off x="5912887" y="36127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EF16A1A-5DDD-4690-8C5E-02875995CABA}"/>
              </a:ext>
            </a:extLst>
          </p:cNvPr>
          <p:cNvCxnSpPr/>
          <p:nvPr/>
        </p:nvCxnSpPr>
        <p:spPr>
          <a:xfrm>
            <a:off x="10170942" y="1139483"/>
            <a:ext cx="0" cy="5092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A451CE-9D79-46FF-9E3F-54E180857F4A}"/>
              </a:ext>
            </a:extLst>
          </p:cNvPr>
          <p:cNvCxnSpPr/>
          <p:nvPr/>
        </p:nvCxnSpPr>
        <p:spPr>
          <a:xfrm>
            <a:off x="6168918" y="3443068"/>
            <a:ext cx="0" cy="313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7BDC51-5C31-40A8-81F5-A35EF54DBBFE}"/>
                  </a:ext>
                </a:extLst>
              </p:cNvPr>
              <p:cNvSpPr txBox="1"/>
              <p:nvPr/>
            </p:nvSpPr>
            <p:spPr>
              <a:xfrm>
                <a:off x="5958511" y="3799480"/>
                <a:ext cx="3574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7BDC51-5C31-40A8-81F5-A35EF54DB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511" y="3799480"/>
                <a:ext cx="357470" cy="369332"/>
              </a:xfrm>
              <a:prstGeom prst="rect">
                <a:avLst/>
              </a:prstGeom>
              <a:blipFill>
                <a:blip r:embed="rId5"/>
                <a:stretch>
                  <a:fillRect l="-13559" r="-4067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7288A2-8B22-4E38-B7C6-C2457C96662B}"/>
              </a:ext>
            </a:extLst>
          </p:cNvPr>
          <p:cNvCxnSpPr/>
          <p:nvPr/>
        </p:nvCxnSpPr>
        <p:spPr>
          <a:xfrm>
            <a:off x="11643677" y="3443068"/>
            <a:ext cx="0" cy="313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A55B3E-AC8C-4B5E-8898-44783A69470E}"/>
                  </a:ext>
                </a:extLst>
              </p:cNvPr>
              <p:cNvSpPr txBox="1"/>
              <p:nvPr/>
            </p:nvSpPr>
            <p:spPr>
              <a:xfrm>
                <a:off x="11508339" y="3799480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A55B3E-AC8C-4B5E-8898-44783A694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339" y="3799480"/>
                <a:ext cx="254877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672FD1-D44E-4A1B-9F52-07DD5A8F77F7}"/>
              </a:ext>
            </a:extLst>
          </p:cNvPr>
          <p:cNvCxnSpPr>
            <a:cxnSpLocks/>
          </p:cNvCxnSpPr>
          <p:nvPr/>
        </p:nvCxnSpPr>
        <p:spPr>
          <a:xfrm>
            <a:off x="10072468" y="1754792"/>
            <a:ext cx="211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452A23-A877-4B1F-84D0-0C59AD1BE2A6}"/>
                  </a:ext>
                </a:extLst>
              </p:cNvPr>
              <p:cNvSpPr txBox="1"/>
              <p:nvPr/>
            </p:nvSpPr>
            <p:spPr>
              <a:xfrm>
                <a:off x="10303886" y="1570126"/>
                <a:ext cx="19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452A23-A877-4B1F-84D0-0C59AD1BE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886" y="1570126"/>
                <a:ext cx="192489" cy="369332"/>
              </a:xfrm>
              <a:prstGeom prst="rect">
                <a:avLst/>
              </a:prstGeom>
              <a:blipFill>
                <a:blip r:embed="rId7"/>
                <a:stretch>
                  <a:fillRect l="-31250" r="-2812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B00CA1-6562-4202-B292-EED6E83CC00C}"/>
              </a:ext>
            </a:extLst>
          </p:cNvPr>
          <p:cNvCxnSpPr>
            <a:cxnSpLocks/>
          </p:cNvCxnSpPr>
          <p:nvPr/>
        </p:nvCxnSpPr>
        <p:spPr>
          <a:xfrm>
            <a:off x="10088411" y="5440770"/>
            <a:ext cx="2110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C2CECE-20A7-4984-A46C-17F20FA74E6C}"/>
                  </a:ext>
                </a:extLst>
              </p:cNvPr>
              <p:cNvSpPr txBox="1"/>
              <p:nvPr/>
            </p:nvSpPr>
            <p:spPr>
              <a:xfrm>
                <a:off x="10319829" y="5256104"/>
                <a:ext cx="295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1C2CECE-20A7-4984-A46C-17F20FA74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829" y="5256104"/>
                <a:ext cx="295081" cy="369332"/>
              </a:xfrm>
              <a:prstGeom prst="rect">
                <a:avLst/>
              </a:prstGeom>
              <a:blipFill>
                <a:blip r:embed="rId8"/>
                <a:stretch>
                  <a:fillRect l="-18750" r="-45833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8">
            <a:extLst>
              <a:ext uri="{FF2B5EF4-FFF2-40B4-BE49-F238E27FC236}">
                <a16:creationId xmlns:a16="http://schemas.microsoft.com/office/drawing/2014/main" id="{5984C110-BB3A-466D-B27F-B2CD43255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17" y="3126935"/>
            <a:ext cx="1716088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AFDD373-685C-4747-8CA4-DD11EEBB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796" y="3126935"/>
            <a:ext cx="1708150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1.25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72848B75-3568-458A-ABBD-BCDBC6EF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362" y="3126935"/>
            <a:ext cx="1581150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E630FC2C-0748-48E2-AD19-22D9D46D2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3" y="3590147"/>
            <a:ext cx="1716088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0.01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28B8182D-631D-407A-9A15-9501419B9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488" y="3596053"/>
            <a:ext cx="1708150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0.26</a:t>
            </a: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211DBFD7-15C7-480A-9968-249EDC22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731" y="3592557"/>
            <a:ext cx="1581150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30</a:t>
            </a: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F70DF93D-9606-4189-AA91-6287AD82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13" y="4049901"/>
            <a:ext cx="1716088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0.0001</a:t>
            </a: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57E424D-6F0D-4E80-AD37-E92738055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864" y="4052178"/>
            <a:ext cx="1708150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0.2501</a:t>
            </a: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48826C1B-C3D2-4436-A100-7982DC9A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488" y="4054913"/>
            <a:ext cx="1581150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315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7B5F833A-9BF7-4828-85C9-6E962D9D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17" y="4524550"/>
            <a:ext cx="1716088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0.000001</a:t>
            </a:r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579761EF-0283-497A-AA65-65CDF3A8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900" y="4520265"/>
            <a:ext cx="1708150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0.250001</a:t>
            </a:r>
          </a:p>
        </p:txBody>
      </p:sp>
      <p:sp>
        <p:nvSpPr>
          <p:cNvPr id="48" name="Rectangle 13">
            <a:extLst>
              <a:ext uri="{FF2B5EF4-FFF2-40B4-BE49-F238E27FC236}">
                <a16:creationId xmlns:a16="http://schemas.microsoft.com/office/drawing/2014/main" id="{7EFA40DF-B472-409F-AF3A-E0006A87D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276" y="4519929"/>
            <a:ext cx="1581150" cy="444500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3140</a:t>
            </a:r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3833BF69-268F-419B-A547-7F26F7DBA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72" y="4991924"/>
            <a:ext cx="1779183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0.00000001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23E9266E-9115-48B7-B8A5-3903B91B0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747" y="4986467"/>
            <a:ext cx="1779183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0.25000001</a:t>
            </a:r>
          </a:p>
        </p:txBody>
      </p:sp>
      <p:sp>
        <p:nvSpPr>
          <p:cNvPr id="51" name="Rectangle 10">
            <a:extLst>
              <a:ext uri="{FF2B5EF4-FFF2-40B4-BE49-F238E27FC236}">
                <a16:creationId xmlns:a16="http://schemas.microsoft.com/office/drawing/2014/main" id="{81D5BFA6-FFDE-4450-BFE3-EA36B62F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189" y="4986467"/>
            <a:ext cx="1581150" cy="444500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31414</a:t>
            </a:r>
          </a:p>
        </p:txBody>
      </p:sp>
    </p:spTree>
    <p:extLst>
      <p:ext uri="{BB962C8B-B14F-4D97-AF65-F5344CB8AC3E}">
        <p14:creationId xmlns:p14="http://schemas.microsoft.com/office/powerpoint/2010/main" val="115244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val 76">
            <a:extLst>
              <a:ext uri="{FF2B5EF4-FFF2-40B4-BE49-F238E27FC236}">
                <a16:creationId xmlns:a16="http://schemas.microsoft.com/office/drawing/2014/main" id="{1B919ACF-B0F9-426A-A7E6-F3B2C269D65A}"/>
              </a:ext>
            </a:extLst>
          </p:cNvPr>
          <p:cNvSpPr/>
          <p:nvPr/>
        </p:nvSpPr>
        <p:spPr>
          <a:xfrm>
            <a:off x="914400" y="-1205344"/>
            <a:ext cx="10086535" cy="93927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860A4-220F-4E78-BDA0-6E6C8F27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208" y="713230"/>
            <a:ext cx="5297584" cy="1499616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Where is the circle?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1AE248-45B8-4608-876D-17A86B3A5A8C}"/>
                  </a:ext>
                </a:extLst>
              </p:cNvPr>
              <p:cNvSpPr txBox="1"/>
              <p:nvPr/>
            </p:nvSpPr>
            <p:spPr>
              <a:xfrm>
                <a:off x="6049340" y="2581153"/>
                <a:ext cx="208178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1AE248-45B8-4608-876D-17A86B3A5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40" y="2581153"/>
                <a:ext cx="2081786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413D947-6783-455F-9D0C-874D60BBB9B9}"/>
              </a:ext>
            </a:extLst>
          </p:cNvPr>
          <p:cNvCxnSpPr/>
          <p:nvPr/>
        </p:nvCxnSpPr>
        <p:spPr>
          <a:xfrm>
            <a:off x="8257736" y="2863029"/>
            <a:ext cx="5908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50D3D97-15BA-4B4D-9500-162BC403B9AE}"/>
                  </a:ext>
                </a:extLst>
              </p:cNvPr>
              <p:cNvSpPr txBox="1"/>
              <p:nvPr/>
            </p:nvSpPr>
            <p:spPr>
              <a:xfrm>
                <a:off x="8647176" y="2616807"/>
                <a:ext cx="110173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50D3D97-15BA-4B4D-9500-162BC403B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176" y="2616807"/>
                <a:ext cx="110173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EF8C27A5-9DC2-404C-902D-237F45E0DF72}"/>
              </a:ext>
            </a:extLst>
          </p:cNvPr>
          <p:cNvSpPr txBox="1"/>
          <p:nvPr/>
        </p:nvSpPr>
        <p:spPr>
          <a:xfrm>
            <a:off x="2170645" y="2581153"/>
            <a:ext cx="38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Mandelbrot fractal definition: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05DA29-7915-4533-97CD-C81951052DCA}"/>
                  </a:ext>
                </a:extLst>
              </p:cNvPr>
              <p:cNvSpPr txBox="1"/>
              <p:nvPr/>
            </p:nvSpPr>
            <p:spPr>
              <a:xfrm>
                <a:off x="6049340" y="3463322"/>
                <a:ext cx="2815652" cy="498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    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+(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105DA29-7915-4533-97CD-C81951052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340" y="3463322"/>
                <a:ext cx="2815652" cy="498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6324E39-F739-404F-90D9-F068C5C92A43}"/>
              </a:ext>
            </a:extLst>
          </p:cNvPr>
          <p:cNvCxnSpPr/>
          <p:nvPr/>
        </p:nvCxnSpPr>
        <p:spPr>
          <a:xfrm>
            <a:off x="8864992" y="3745197"/>
            <a:ext cx="59084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36B8619-9520-4DBD-8D0B-B0ADA95886D3}"/>
                  </a:ext>
                </a:extLst>
              </p:cNvPr>
              <p:cNvSpPr txBox="1"/>
              <p:nvPr/>
            </p:nvSpPr>
            <p:spPr>
              <a:xfrm>
                <a:off x="9198043" y="3498975"/>
                <a:ext cx="110173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36B8619-9520-4DBD-8D0B-B0ADA958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043" y="3498975"/>
                <a:ext cx="110173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8B3E9D2A-1488-451D-8CD6-CD72A98E171C}"/>
              </a:ext>
            </a:extLst>
          </p:cNvPr>
          <p:cNvSpPr txBox="1"/>
          <p:nvPr/>
        </p:nvSpPr>
        <p:spPr>
          <a:xfrm>
            <a:off x="2170645" y="3463656"/>
            <a:ext cx="38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Rewrite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BFCC1D8-1200-4FF6-8C42-A1EC5EF3F6EC}"/>
                  </a:ext>
                </a:extLst>
              </p:cNvPr>
              <p:cNvSpPr txBox="1"/>
              <p:nvPr/>
            </p:nvSpPr>
            <p:spPr>
              <a:xfrm>
                <a:off x="6230106" y="4395560"/>
                <a:ext cx="2815652" cy="4980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BFCC1D8-1200-4FF6-8C42-A1EC5EF3F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06" y="4395560"/>
                <a:ext cx="2815652" cy="498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0A955C1F-4D0D-447E-8E63-010695125D3D}"/>
              </a:ext>
            </a:extLst>
          </p:cNvPr>
          <p:cNvSpPr txBox="1"/>
          <p:nvPr/>
        </p:nvSpPr>
        <p:spPr>
          <a:xfrm>
            <a:off x="2191747" y="4417765"/>
            <a:ext cx="38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Equation of a circle: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D9B770-7D8E-47D0-BE25-04FF9919F21A}"/>
              </a:ext>
            </a:extLst>
          </p:cNvPr>
          <p:cNvSpPr txBox="1"/>
          <p:nvPr/>
        </p:nvSpPr>
        <p:spPr>
          <a:xfrm>
            <a:off x="3447206" y="5401994"/>
            <a:ext cx="529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Is this math or coincidence ???</a:t>
            </a:r>
          </a:p>
        </p:txBody>
      </p:sp>
    </p:spTree>
    <p:extLst>
      <p:ext uri="{BB962C8B-B14F-4D97-AF65-F5344CB8AC3E}">
        <p14:creationId xmlns:p14="http://schemas.microsoft.com/office/powerpoint/2010/main" val="29756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7" grpId="0"/>
      <p:bldP spid="68" grpId="0"/>
      <p:bldP spid="70" grpId="0"/>
      <p:bldP spid="71" grpId="0"/>
      <p:bldP spid="72" grpId="0"/>
      <p:bldP spid="75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9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55">
            <a:extLst>
              <a:ext uri="{FF2B5EF4-FFF2-40B4-BE49-F238E27FC236}">
                <a16:creationId xmlns:a16="http://schemas.microsoft.com/office/drawing/2014/main" id="{A83E24CA-3560-4B77-9F4B-793BE2A6D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0" ty="-127000" sx="50000" sy="50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478BF-84B6-4886-A421-3F597EB3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926" y="1105351"/>
            <a:ext cx="5824026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 dirty="0">
                <a:solidFill>
                  <a:schemeClr val="bg1"/>
                </a:solidFill>
              </a:rPr>
              <a:t>Is there always a circle hiding in the background?</a:t>
            </a:r>
          </a:p>
        </p:txBody>
      </p:sp>
      <p:cxnSp>
        <p:nvCxnSpPr>
          <p:cNvPr id="67" name="Straight Connector 59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04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200" dirty="0">
                <a:solidFill>
                  <a:schemeClr val="tx1">
                    <a:alpha val="80000"/>
                  </a:schemeClr>
                </a:solidFill>
              </a:rPr>
              <a:t>Infinite sums and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Just bonkers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85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Basel Problem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12A1C-4521-48F1-95BF-7A2BD84EA4DF}"/>
                  </a:ext>
                </a:extLst>
              </p:cNvPr>
              <p:cNvSpPr txBox="1"/>
              <p:nvPr/>
            </p:nvSpPr>
            <p:spPr>
              <a:xfrm>
                <a:off x="1481553" y="1992097"/>
                <a:ext cx="77529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+…  =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012A1C-4521-48F1-95BF-7A2BD84EA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3" y="1992097"/>
                <a:ext cx="7752956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11D007-49BF-4AFC-8AF4-AD20B765B842}"/>
                  </a:ext>
                </a:extLst>
              </p:cNvPr>
              <p:cNvSpPr txBox="1"/>
              <p:nvPr/>
            </p:nvSpPr>
            <p:spPr>
              <a:xfrm>
                <a:off x="9234509" y="2100358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11D007-49BF-4AFC-8AF4-AD20B765B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509" y="2100358"/>
                <a:ext cx="48250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24DFE8-3222-4CB9-9AF6-A928B0720C42}"/>
                  </a:ext>
                </a:extLst>
              </p:cNvPr>
              <p:cNvSpPr txBox="1"/>
              <p:nvPr/>
            </p:nvSpPr>
            <p:spPr>
              <a:xfrm>
                <a:off x="9600707" y="2100358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24DFE8-3222-4CB9-9AF6-A928B0720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07" y="2100358"/>
                <a:ext cx="48250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BFBA6D-D412-4509-A9A6-02F796BE0D39}"/>
                  </a:ext>
                </a:extLst>
              </p:cNvPr>
              <p:cNvSpPr txBox="1"/>
              <p:nvPr/>
            </p:nvSpPr>
            <p:spPr>
              <a:xfrm>
                <a:off x="9977212" y="2100358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BFBA6D-D412-4509-A9A6-02F796BE0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212" y="2100358"/>
                <a:ext cx="482504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70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7F-F724-4525-A581-CFB7D17A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basel</a:t>
            </a:r>
            <a:r>
              <a:rPr lang="en-US" dirty="0"/>
              <a:t>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6043C-F101-43F8-BC8E-F6800F86B835}"/>
                  </a:ext>
                </a:extLst>
              </p:cNvPr>
              <p:cNvSpPr txBox="1"/>
              <p:nvPr/>
            </p:nvSpPr>
            <p:spPr>
              <a:xfrm>
                <a:off x="1059522" y="2357857"/>
                <a:ext cx="775295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+…  =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6043C-F101-43F8-BC8E-F6800F86B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22" y="2357857"/>
                <a:ext cx="7752956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936C99C-7D18-49E0-8246-8CB7CC98F7AC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3385D-2228-4F04-B49F-58570A3E9ECE}"/>
                  </a:ext>
                </a:extLst>
              </p:cNvPr>
              <p:cNvSpPr txBox="1"/>
              <p:nvPr/>
            </p:nvSpPr>
            <p:spPr>
              <a:xfrm>
                <a:off x="8744737" y="2504765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3385D-2228-4F04-B49F-58570A3E9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737" y="2504765"/>
                <a:ext cx="48250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9883A-10B0-45D9-9381-C35CA4369298}"/>
                  </a:ext>
                </a:extLst>
              </p:cNvPr>
              <p:cNvSpPr txBox="1"/>
              <p:nvPr/>
            </p:nvSpPr>
            <p:spPr>
              <a:xfrm>
                <a:off x="9053730" y="2504764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59883A-10B0-45D9-9381-C35CA4369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730" y="2504764"/>
                <a:ext cx="48250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0C111-A926-4EC2-8652-3B203D4CC086}"/>
                  </a:ext>
                </a:extLst>
              </p:cNvPr>
              <p:cNvSpPr txBox="1"/>
              <p:nvPr/>
            </p:nvSpPr>
            <p:spPr>
              <a:xfrm>
                <a:off x="9362723" y="2504763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0C111-A926-4EC2-8652-3B203D4CC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723" y="2504763"/>
                <a:ext cx="48250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538B6-CBB9-4A09-AE8D-481EC09FB0EB}"/>
                  </a:ext>
                </a:extLst>
              </p:cNvPr>
              <p:cNvSpPr txBox="1"/>
              <p:nvPr/>
            </p:nvSpPr>
            <p:spPr>
              <a:xfrm>
                <a:off x="1059522" y="3888596"/>
                <a:ext cx="2094211" cy="691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=1.25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538B6-CBB9-4A09-AE8D-481EC09FB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22" y="3888596"/>
                <a:ext cx="2094211" cy="6914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32639F-3F83-4C3A-9E9D-C158DB87BEB4}"/>
                  </a:ext>
                </a:extLst>
              </p:cNvPr>
              <p:cNvSpPr txBox="1"/>
              <p:nvPr/>
            </p:nvSpPr>
            <p:spPr>
              <a:xfrm>
                <a:off x="970428" y="4831130"/>
                <a:ext cx="3432987" cy="69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=1.361…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32639F-3F83-4C3A-9E9D-C158DB87B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28" y="4831130"/>
                <a:ext cx="3432987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A4F64CD-473D-4014-8B1E-94D28DFC77AA}"/>
              </a:ext>
            </a:extLst>
          </p:cNvPr>
          <p:cNvSpPr/>
          <p:nvPr/>
        </p:nvSpPr>
        <p:spPr>
          <a:xfrm>
            <a:off x="837252" y="2133013"/>
            <a:ext cx="9355016" cy="1318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FDE9C-906B-4B1B-B81D-D9D1D96A8305}"/>
                  </a:ext>
                </a:extLst>
              </p:cNvPr>
              <p:cNvSpPr txBox="1"/>
              <p:nvPr/>
            </p:nvSpPr>
            <p:spPr>
              <a:xfrm>
                <a:off x="970427" y="5812877"/>
                <a:ext cx="8392296" cy="69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=1.5497…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FDE9C-906B-4B1B-B81D-D9D1D96A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27" y="5812877"/>
                <a:ext cx="8392296" cy="693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AB7ED353-FB2F-4C01-A2E7-81814541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9085" y="905816"/>
            <a:ext cx="2325741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34E123-863B-4A55-95DA-00010768EFAF}"/>
                  </a:ext>
                </a:extLst>
              </p:cNvPr>
              <p:cNvSpPr txBox="1"/>
              <p:nvPr/>
            </p:nvSpPr>
            <p:spPr>
              <a:xfrm>
                <a:off x="9378528" y="2178903"/>
                <a:ext cx="641201" cy="1111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34E123-863B-4A55-95DA-00010768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528" y="2178903"/>
                <a:ext cx="641201" cy="11115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5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200" dirty="0">
                <a:solidFill>
                  <a:schemeClr val="tx1">
                    <a:alpha val="80000"/>
                  </a:schemeClr>
                </a:solidFill>
              </a:rPr>
              <a:t>Buffon’s Needle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755373"/>
            <a:ext cx="3096926" cy="5459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crazy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1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E71251-9945-436A-B559-300710D2A118}"/>
                  </a:ext>
                </a:extLst>
              </p:cNvPr>
              <p:cNvSpPr txBox="1"/>
              <p:nvPr/>
            </p:nvSpPr>
            <p:spPr>
              <a:xfrm>
                <a:off x="8624354" y="2161253"/>
                <a:ext cx="48250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E71251-9945-436A-B559-300710D2A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354" y="2161253"/>
                <a:ext cx="48250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Leibniz Series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/>
              <p:nvPr/>
            </p:nvSpPr>
            <p:spPr>
              <a:xfrm>
                <a:off x="1871149" y="2042167"/>
                <a:ext cx="651569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+…=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49" y="2042167"/>
                <a:ext cx="6515694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158A984C-2C70-4483-99D9-83F797C5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507" y="725894"/>
            <a:ext cx="2325741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/>
              <p:nvPr/>
            </p:nvSpPr>
            <p:spPr>
              <a:xfrm>
                <a:off x="9364032" y="2106078"/>
                <a:ext cx="410690" cy="941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32" y="2106078"/>
                <a:ext cx="410690" cy="941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3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Wallis Product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/>
              <p:nvPr/>
            </p:nvSpPr>
            <p:spPr>
              <a:xfrm>
                <a:off x="1871149" y="2042167"/>
                <a:ext cx="643317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…=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49" y="2042167"/>
                <a:ext cx="643317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158A984C-2C70-4483-99D9-83F797C5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507" y="725894"/>
            <a:ext cx="2325741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/>
              <p:nvPr/>
            </p:nvSpPr>
            <p:spPr>
              <a:xfrm>
                <a:off x="9364032" y="2106078"/>
                <a:ext cx="410690" cy="941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32" y="2106078"/>
                <a:ext cx="410690" cy="941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42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Continued fractions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158A984C-2C70-4483-99D9-83F797C5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7018" y="417965"/>
            <a:ext cx="2325741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/>
              <p:nvPr/>
            </p:nvSpPr>
            <p:spPr>
              <a:xfrm>
                <a:off x="9054543" y="1798149"/>
                <a:ext cx="410690" cy="941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543" y="1798149"/>
                <a:ext cx="410690" cy="941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73FB0E-5A54-49A4-BDDC-248DBFD51F2C}"/>
                  </a:ext>
                </a:extLst>
              </p:cNvPr>
              <p:cNvSpPr txBox="1"/>
              <p:nvPr/>
            </p:nvSpPr>
            <p:spPr>
              <a:xfrm>
                <a:off x="1553178" y="615217"/>
                <a:ext cx="4241930" cy="3478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5+</m:t>
                                  </m:r>
                                  <m:f>
                                    <m:fPr>
                                      <m:ctrl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7+</m:t>
                                      </m:r>
                                      <m:f>
                                        <m:fPr>
                                          <m:ctrlP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4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⋱</m:t>
                                          </m:r>
                                        </m:den>
                                      </m:f>
                                    </m:den>
                                  </m:f>
                                </m:den>
                              </m:f>
                            </m:den>
                          </m:f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73FB0E-5A54-49A4-BDDC-248DBFD51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178" y="615217"/>
                <a:ext cx="4241930" cy="34787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E5707E-BB3D-488A-9AB6-8492095ABE2A}"/>
                  </a:ext>
                </a:extLst>
              </p:cNvPr>
              <p:cNvSpPr txBox="1"/>
              <p:nvPr/>
            </p:nvSpPr>
            <p:spPr>
              <a:xfrm>
                <a:off x="6431344" y="1846739"/>
                <a:ext cx="86562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E5707E-BB3D-488A-9AB6-8492095AB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44" y="1846739"/>
                <a:ext cx="865622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6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Nested radicals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/>
              <p:nvPr/>
            </p:nvSpPr>
            <p:spPr>
              <a:xfrm>
                <a:off x="1237108" y="1368353"/>
                <a:ext cx="7301230" cy="2376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rad>
                        </m:e>
                      </m:rad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rad>
                        </m:e>
                      </m:ra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725866-FF58-4CFC-A92B-53938E903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08" y="1368353"/>
                <a:ext cx="7301230" cy="23767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158A984C-2C70-4483-99D9-83F797C55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6507" y="725894"/>
            <a:ext cx="2325741" cy="31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/>
              <p:nvPr/>
            </p:nvSpPr>
            <p:spPr>
              <a:xfrm>
                <a:off x="9364032" y="2021670"/>
                <a:ext cx="41069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8EDFF8-E5D1-483B-A300-AB6A60324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032" y="2021670"/>
                <a:ext cx="410690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6012F41-CA78-40F5-8486-6FD2815A055F}"/>
              </a:ext>
            </a:extLst>
          </p:cNvPr>
          <p:cNvSpPr/>
          <p:nvPr/>
        </p:nvSpPr>
        <p:spPr>
          <a:xfrm>
            <a:off x="8304321" y="4923691"/>
            <a:ext cx="239764" cy="1252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9DC03-8965-4388-976F-A17AD8E1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960137"/>
            <a:ext cx="11275255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Ramanujan’s equations from the</a:t>
            </a:r>
            <a:r>
              <a:rPr lang="en-US" spc="200" dirty="0">
                <a:solidFill>
                  <a:srgbClr val="FFFFFF"/>
                </a:solidFill>
              </a:rPr>
              <a:t> </a:t>
            </a:r>
            <a:r>
              <a:rPr lang="en-US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goddess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531DA-8C35-45E8-B254-9E667775F270}"/>
                  </a:ext>
                </a:extLst>
              </p:cNvPr>
              <p:cNvSpPr txBox="1"/>
              <p:nvPr/>
            </p:nvSpPr>
            <p:spPr>
              <a:xfrm>
                <a:off x="704741" y="754734"/>
                <a:ext cx="5803833" cy="1175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9801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!(1103+26390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396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0531DA-8C35-45E8-B254-9E667775F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1" y="754734"/>
                <a:ext cx="5803833" cy="1175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A12CE-5F68-4EA9-8A58-277B7748871A}"/>
                  </a:ext>
                </a:extLst>
              </p:cNvPr>
              <p:cNvSpPr txBox="1"/>
              <p:nvPr/>
            </p:nvSpPr>
            <p:spPr>
              <a:xfrm>
                <a:off x="1171884" y="2962440"/>
                <a:ext cx="8118761" cy="1175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1123+21460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‼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882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A12CE-5F68-4EA9-8A58-277B7748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884" y="2962440"/>
                <a:ext cx="8118761" cy="1175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911243-5B4B-4154-BC9D-1390A9DE7C57}"/>
                  </a:ext>
                </a:extLst>
              </p:cNvPr>
              <p:cNvSpPr txBox="1"/>
              <p:nvPr/>
            </p:nvSpPr>
            <p:spPr>
              <a:xfrm>
                <a:off x="7213314" y="1163786"/>
                <a:ext cx="4154662" cy="1343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911243-5B4B-4154-BC9D-1390A9DE7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314" y="1163786"/>
                <a:ext cx="4154662" cy="1343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36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200" dirty="0">
                <a:solidFill>
                  <a:schemeClr val="tx1">
                    <a:alpha val="80000"/>
                  </a:schemeClr>
                </a:solidFill>
              </a:rPr>
              <a:t>The most beautiful equation in mathematics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755373"/>
            <a:ext cx="3096926" cy="54591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Yeah. We have one.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 Clip Art at Clipart library - vector clip art online, royalty free ">
            <a:extLst>
              <a:ext uri="{FF2B5EF4-FFF2-40B4-BE49-F238E27FC236}">
                <a16:creationId xmlns:a16="http://schemas.microsoft.com/office/drawing/2014/main" id="{083934D7-FD2F-41F6-AD41-1FB1C4CAB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996101" y="-1801134"/>
            <a:ext cx="5432643" cy="1046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E6AB967D-D887-4AAD-A0FB-417694BDE9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2692" y="2666067"/>
                <a:ext cx="9720072" cy="152586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E6AB967D-D887-4AAD-A0FB-417694BDE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2692" y="2666067"/>
                <a:ext cx="9720072" cy="152586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77D5239F-8076-4784-99ED-09526BD74216}"/>
              </a:ext>
            </a:extLst>
          </p:cNvPr>
          <p:cNvSpPr/>
          <p:nvPr/>
        </p:nvSpPr>
        <p:spPr>
          <a:xfrm>
            <a:off x="618978" y="712678"/>
            <a:ext cx="464234" cy="1200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73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3A8EC506-B1DA-46A1-B44D-774E68468E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0" name="Straight Connector 138">
            <a:extLst>
              <a:ext uri="{FF2B5EF4-FFF2-40B4-BE49-F238E27FC236}">
                <a16:creationId xmlns:a16="http://schemas.microsoft.com/office/drawing/2014/main" id="{15E01FA5-D766-43CA-A83D-E7CF3F04E96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1" name="Rectangle 140">
            <a:extLst>
              <a:ext uri="{FF2B5EF4-FFF2-40B4-BE49-F238E27FC236}">
                <a16:creationId xmlns:a16="http://schemas.microsoft.com/office/drawing/2014/main" id="{CA73784B-AC76-4BAD-93AF-C72D0EDFD7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, Circle, Diameter, Circumference, Ratio, Radius">
            <a:extLst>
              <a:ext uri="{FF2B5EF4-FFF2-40B4-BE49-F238E27FC236}">
                <a16:creationId xmlns:a16="http://schemas.microsoft.com/office/drawing/2014/main" id="{A0CC0B46-7D98-46A2-8296-9C9ED5D2B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4984" y="843137"/>
            <a:ext cx="6896936" cy="51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2" name="Straight Connector 142">
            <a:extLst>
              <a:ext uri="{FF2B5EF4-FFF2-40B4-BE49-F238E27FC236}">
                <a16:creationId xmlns:a16="http://schemas.microsoft.com/office/drawing/2014/main" id="{811DCF04-0C7C-44FC-8246-FC8D736B1A7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2A17AA-B023-45AA-A1D2-D26B4D7C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72531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977B-69E7-4F80-82DB-0CFCE7F8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49334-9D47-474D-9A62-BC41359CA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Buffon’s needle (explanation and simulation):</a:t>
            </a:r>
          </a:p>
          <a:p>
            <a:r>
              <a:rPr lang="en-US" i="1" dirty="0">
                <a:hlinkClick r:id="rId2"/>
              </a:rPr>
              <a:t>https://mste.illinois.edu/activity/buffon/</a:t>
            </a:r>
            <a:r>
              <a:rPr lang="en-US" i="1" dirty="0"/>
              <a:t> </a:t>
            </a:r>
          </a:p>
          <a:p>
            <a:r>
              <a:rPr lang="en-US" i="1" dirty="0"/>
              <a:t>Coin flips:</a:t>
            </a:r>
          </a:p>
          <a:p>
            <a:r>
              <a:rPr lang="en-US" i="1" dirty="0">
                <a:hlinkClick r:id="rId3"/>
              </a:rPr>
              <a:t>https://people.uwec.edu/mbirika/CoinFlipProblem.pdf</a:t>
            </a:r>
            <a:endParaRPr lang="en-US" i="1" dirty="0"/>
          </a:p>
          <a:p>
            <a:r>
              <a:rPr lang="en-US" i="1" dirty="0"/>
              <a:t>Sliding blocks:</a:t>
            </a:r>
          </a:p>
          <a:p>
            <a:r>
              <a:rPr lang="en-US" i="1" dirty="0">
                <a:hlinkClick r:id="rId4"/>
              </a:rPr>
              <a:t>https://www.youtube.com/watch?v=jsYwFizhncE</a:t>
            </a:r>
            <a:endParaRPr lang="en-US" i="1" dirty="0"/>
          </a:p>
          <a:p>
            <a:r>
              <a:rPr lang="en-US" i="1" dirty="0"/>
              <a:t>Fractals/Mandelbrot Set:</a:t>
            </a:r>
          </a:p>
          <a:p>
            <a:r>
              <a:rPr lang="en-US" i="1" dirty="0">
                <a:hlinkClick r:id="rId5"/>
              </a:rPr>
              <a:t>https://www.youtube.com/watch?v=d0vY0CKYhPY&amp;t=410s</a:t>
            </a:r>
            <a:r>
              <a:rPr lang="en-US" i="1" dirty="0"/>
              <a:t>  </a:t>
            </a:r>
          </a:p>
          <a:p>
            <a:endParaRPr lang="en-US" i="1" dirty="0"/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7968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977B-69E7-4F80-82DB-0CFCE7F8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49334-9D47-474D-9A62-BC41359C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08327" cy="4023360"/>
          </a:xfrm>
        </p:spPr>
        <p:txBody>
          <a:bodyPr/>
          <a:lstStyle/>
          <a:p>
            <a:r>
              <a:rPr lang="en-US" dirty="0"/>
              <a:t>Infinite sums and products:</a:t>
            </a:r>
          </a:p>
          <a:p>
            <a:r>
              <a:rPr lang="en-US" dirty="0">
                <a:hlinkClick r:id="rId2"/>
              </a:rPr>
              <a:t>https://en.wikipedia.org/wiki/Approximations_of_%CF%80</a:t>
            </a:r>
            <a:endParaRPr lang="en-US" dirty="0"/>
          </a:p>
          <a:p>
            <a:r>
              <a:rPr lang="en-US" dirty="0">
                <a:hlinkClick r:id="rId3"/>
              </a:rPr>
              <a:t>http://mathworld.wolfram.com/PiFormulas.html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https://crypto.stanford.edu/pbc/notes/pi/ramanujan.html</a:t>
            </a:r>
            <a:endParaRPr lang="en-US" dirty="0"/>
          </a:p>
          <a:p>
            <a:r>
              <a:rPr lang="en-US" dirty="0">
                <a:hlinkClick r:id="rId5"/>
              </a:rPr>
              <a:t>https://keisan.casio.com/exec/system/1355104874</a:t>
            </a:r>
            <a:endParaRPr lang="en-US" dirty="0"/>
          </a:p>
          <a:p>
            <a:r>
              <a:rPr lang="en-US" dirty="0">
                <a:hlinkClick r:id="rId6"/>
              </a:rPr>
              <a:t>https://www.researchgate.net/publication/237548187_GEOMETRIC_CONSTRUCTIONS_APPROXIMATING_p_RELATED_TO_VIETA'S_PRODUCT_OF_NESTED_RADICALS</a:t>
            </a:r>
            <a:r>
              <a:rPr lang="en-US" dirty="0"/>
              <a:t>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046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A47D-966A-49CF-ACB1-39560F0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6079-C28A-4703-827C-31FD4B6E90FD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D7C0F-81E4-4486-AE4C-F39BF67497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752"/>
          <a:stretch/>
        </p:blipFill>
        <p:spPr>
          <a:xfrm>
            <a:off x="2306808" y="2127500"/>
            <a:ext cx="6649916" cy="41452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18D888E-614B-44D0-A6A0-4D165F5F432D}"/>
              </a:ext>
            </a:extLst>
          </p:cNvPr>
          <p:cNvSpPr/>
          <p:nvPr/>
        </p:nvSpPr>
        <p:spPr>
          <a:xfrm rot="18050883">
            <a:off x="5235410" y="4044699"/>
            <a:ext cx="1162482" cy="9847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692E-D117-4863-B754-B2DC8B07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FCDB6-126B-4775-99EE-C2EFC493C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http://www.piday.org/2012/media/</a:t>
            </a:r>
          </a:p>
          <a:p>
            <a:r>
              <a:rPr lang="en-US" dirty="0">
                <a:hlinkClick r:id="rId2"/>
              </a:rPr>
              <a:t>https://pixabay.com/illustrations/mandelbrot-set-fractal-mathematics-979309/</a:t>
            </a:r>
          </a:p>
          <a:p>
            <a:r>
              <a:rPr lang="en-US" dirty="0">
                <a:hlinkClick r:id="rId3"/>
              </a:rPr>
              <a:t>https://people.uwec.edu/mbirika/CoinFlipProblem.pdf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5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8C05-6817-4F03-AC39-0E2C2BC9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Jokes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07F0-C396-46D0-924E-59C6CCAF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official mascot of pi day? The pi-thon</a:t>
            </a:r>
          </a:p>
          <a:p>
            <a:r>
              <a:rPr lang="en-US" dirty="0"/>
              <a:t>Did you know that 3.14% of seafarers are pi-rates?</a:t>
            </a:r>
          </a:p>
          <a:p>
            <a:r>
              <a:rPr lang="en-US" dirty="0"/>
              <a:t>What do you call it when you divide the circumference of an igloo by its diameter? Eskimo pi</a:t>
            </a:r>
          </a:p>
          <a:p>
            <a:r>
              <a:rPr lang="en-US" dirty="0"/>
              <a:t>What do you call it when you divide the circumference of the sun by its diameter? Pi in the sky</a:t>
            </a:r>
          </a:p>
          <a:p>
            <a:r>
              <a:rPr lang="en-US" dirty="0"/>
              <a:t>Which one of King Arthur’s knights was a mathematician? Sir </a:t>
            </a:r>
            <a:r>
              <a:rPr lang="en-US" dirty="0" err="1"/>
              <a:t>Cumference</a:t>
            </a:r>
            <a:r>
              <a:rPr lang="en-US" dirty="0"/>
              <a:t>. Yes he was a knight of the round table.</a:t>
            </a:r>
          </a:p>
        </p:txBody>
      </p:sp>
    </p:spTree>
    <p:extLst>
      <p:ext uri="{BB962C8B-B14F-4D97-AF65-F5344CB8AC3E}">
        <p14:creationId xmlns:p14="http://schemas.microsoft.com/office/powerpoint/2010/main" val="55345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CA47D-966A-49CF-ACB1-39560F0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Buffon’s needle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6079-C28A-4703-827C-31FD4B6E90FD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757BE8-068D-48CC-90D2-F7D876F09DF7}"/>
              </a:ext>
            </a:extLst>
          </p:cNvPr>
          <p:cNvCxnSpPr>
            <a:cxnSpLocks/>
          </p:cNvCxnSpPr>
          <p:nvPr/>
        </p:nvCxnSpPr>
        <p:spPr>
          <a:xfrm>
            <a:off x="1364567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176DD5-5D86-4E63-81ED-F31EB8C19F7F}"/>
              </a:ext>
            </a:extLst>
          </p:cNvPr>
          <p:cNvCxnSpPr>
            <a:cxnSpLocks/>
          </p:cNvCxnSpPr>
          <p:nvPr/>
        </p:nvCxnSpPr>
        <p:spPr>
          <a:xfrm>
            <a:off x="2489982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8A646-4A2A-4A64-8BD9-8416F4F03EF2}"/>
              </a:ext>
            </a:extLst>
          </p:cNvPr>
          <p:cNvCxnSpPr>
            <a:cxnSpLocks/>
          </p:cNvCxnSpPr>
          <p:nvPr/>
        </p:nvCxnSpPr>
        <p:spPr>
          <a:xfrm>
            <a:off x="3598985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2D83DF-C96F-4FA3-96E4-C935992D0E3D}"/>
              </a:ext>
            </a:extLst>
          </p:cNvPr>
          <p:cNvCxnSpPr>
            <a:cxnSpLocks/>
          </p:cNvCxnSpPr>
          <p:nvPr/>
        </p:nvCxnSpPr>
        <p:spPr>
          <a:xfrm>
            <a:off x="4724400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93CF3E-5A72-421F-A180-D747BEA53B31}"/>
              </a:ext>
            </a:extLst>
          </p:cNvPr>
          <p:cNvCxnSpPr>
            <a:cxnSpLocks/>
          </p:cNvCxnSpPr>
          <p:nvPr/>
        </p:nvCxnSpPr>
        <p:spPr>
          <a:xfrm>
            <a:off x="5849816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DF429D-0DD1-41D6-AF16-4661A197C4B8}"/>
              </a:ext>
            </a:extLst>
          </p:cNvPr>
          <p:cNvCxnSpPr>
            <a:cxnSpLocks/>
          </p:cNvCxnSpPr>
          <p:nvPr/>
        </p:nvCxnSpPr>
        <p:spPr>
          <a:xfrm>
            <a:off x="6975232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5DFA5C-256B-427D-B932-31FD2692C00C}"/>
              </a:ext>
            </a:extLst>
          </p:cNvPr>
          <p:cNvCxnSpPr>
            <a:cxnSpLocks/>
          </p:cNvCxnSpPr>
          <p:nvPr/>
        </p:nvCxnSpPr>
        <p:spPr>
          <a:xfrm>
            <a:off x="8072512" y="2215376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B48A82-2926-46EB-817B-E591E5B1570E}"/>
              </a:ext>
            </a:extLst>
          </p:cNvPr>
          <p:cNvCxnSpPr/>
          <p:nvPr/>
        </p:nvCxnSpPr>
        <p:spPr>
          <a:xfrm>
            <a:off x="8923352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B988F7-694D-4B05-AF90-0A4243954235}"/>
              </a:ext>
            </a:extLst>
          </p:cNvPr>
          <p:cNvCxnSpPr/>
          <p:nvPr/>
        </p:nvCxnSpPr>
        <p:spPr>
          <a:xfrm>
            <a:off x="9061684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7809F3-6AB7-48D5-A82B-58602137636D}"/>
              </a:ext>
            </a:extLst>
          </p:cNvPr>
          <p:cNvCxnSpPr/>
          <p:nvPr/>
        </p:nvCxnSpPr>
        <p:spPr>
          <a:xfrm>
            <a:off x="9197672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9EB3B1-4DF2-4FCF-8870-ED1FCECD7BDE}"/>
              </a:ext>
            </a:extLst>
          </p:cNvPr>
          <p:cNvCxnSpPr/>
          <p:nvPr/>
        </p:nvCxnSpPr>
        <p:spPr>
          <a:xfrm>
            <a:off x="9338348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E6F0B0-1A1B-4609-A8A9-82D33C66BB89}"/>
              </a:ext>
            </a:extLst>
          </p:cNvPr>
          <p:cNvCxnSpPr/>
          <p:nvPr/>
        </p:nvCxnSpPr>
        <p:spPr>
          <a:xfrm>
            <a:off x="9475252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700F2A-D2B5-487B-9F0A-0BF39C180EB3}"/>
              </a:ext>
            </a:extLst>
          </p:cNvPr>
          <p:cNvCxnSpPr/>
          <p:nvPr/>
        </p:nvCxnSpPr>
        <p:spPr>
          <a:xfrm>
            <a:off x="9618276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CABD2A-6D10-46C3-B197-197AE7BB57DA}"/>
              </a:ext>
            </a:extLst>
          </p:cNvPr>
          <p:cNvCxnSpPr/>
          <p:nvPr/>
        </p:nvCxnSpPr>
        <p:spPr>
          <a:xfrm>
            <a:off x="9739278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645484-FFE0-456A-9122-3D8C49C71948}"/>
              </a:ext>
            </a:extLst>
          </p:cNvPr>
          <p:cNvCxnSpPr/>
          <p:nvPr/>
        </p:nvCxnSpPr>
        <p:spPr>
          <a:xfrm>
            <a:off x="9867059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CFE7CB-8525-41B9-8D86-F111E59D73F2}"/>
              </a:ext>
            </a:extLst>
          </p:cNvPr>
          <p:cNvCxnSpPr/>
          <p:nvPr/>
        </p:nvCxnSpPr>
        <p:spPr>
          <a:xfrm>
            <a:off x="10005391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FA02056-CC14-4A68-A3A2-4F06D282C15F}"/>
              </a:ext>
            </a:extLst>
          </p:cNvPr>
          <p:cNvCxnSpPr/>
          <p:nvPr/>
        </p:nvCxnSpPr>
        <p:spPr>
          <a:xfrm>
            <a:off x="10115589" y="2542163"/>
            <a:ext cx="0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D528A6-A13A-4D09-9EEA-53AF98D4CF54}"/>
              </a:ext>
            </a:extLst>
          </p:cNvPr>
          <p:cNvCxnSpPr>
            <a:cxnSpLocks/>
          </p:cNvCxnSpPr>
          <p:nvPr/>
        </p:nvCxnSpPr>
        <p:spPr>
          <a:xfrm>
            <a:off x="3474721" y="3734686"/>
            <a:ext cx="506437" cy="418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1506C6-3162-439D-9F92-029CB7DE3D1B}"/>
              </a:ext>
            </a:extLst>
          </p:cNvPr>
          <p:cNvCxnSpPr>
            <a:cxnSpLocks/>
          </p:cNvCxnSpPr>
          <p:nvPr/>
        </p:nvCxnSpPr>
        <p:spPr>
          <a:xfrm flipH="1">
            <a:off x="4400845" y="3186046"/>
            <a:ext cx="536916" cy="407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03AED48-6527-4828-B7CC-175ED11893A6}"/>
              </a:ext>
            </a:extLst>
          </p:cNvPr>
          <p:cNvCxnSpPr>
            <a:cxnSpLocks/>
          </p:cNvCxnSpPr>
          <p:nvPr/>
        </p:nvCxnSpPr>
        <p:spPr>
          <a:xfrm>
            <a:off x="5036459" y="3943943"/>
            <a:ext cx="224858" cy="7332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7C76D45-1903-44D2-88E1-A9047A8CBA08}"/>
              </a:ext>
            </a:extLst>
          </p:cNvPr>
          <p:cNvCxnSpPr>
            <a:cxnSpLocks/>
          </p:cNvCxnSpPr>
          <p:nvPr/>
        </p:nvCxnSpPr>
        <p:spPr>
          <a:xfrm flipH="1">
            <a:off x="2152358" y="3594009"/>
            <a:ext cx="239150" cy="757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F4B8FB-01A5-4B19-82C6-87B2E8379CC7}"/>
              </a:ext>
            </a:extLst>
          </p:cNvPr>
          <p:cNvCxnSpPr>
            <a:cxnSpLocks/>
          </p:cNvCxnSpPr>
          <p:nvPr/>
        </p:nvCxnSpPr>
        <p:spPr>
          <a:xfrm flipH="1">
            <a:off x="6724358" y="4578748"/>
            <a:ext cx="520504" cy="5890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5FBD7B-B196-43B7-9F01-EBA3CB0E5216}"/>
              </a:ext>
            </a:extLst>
          </p:cNvPr>
          <p:cNvCxnSpPr>
            <a:cxnSpLocks/>
          </p:cNvCxnSpPr>
          <p:nvPr/>
        </p:nvCxnSpPr>
        <p:spPr>
          <a:xfrm flipH="1">
            <a:off x="6231988" y="2778083"/>
            <a:ext cx="295422" cy="6119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800897-3FB8-4A5C-97B2-5C92FC547CD3}"/>
              </a:ext>
            </a:extLst>
          </p:cNvPr>
          <p:cNvCxnSpPr>
            <a:cxnSpLocks/>
          </p:cNvCxnSpPr>
          <p:nvPr/>
        </p:nvCxnSpPr>
        <p:spPr>
          <a:xfrm flipH="1">
            <a:off x="1195754" y="4759869"/>
            <a:ext cx="450167" cy="6066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F4CC42F-7AF1-47E5-B0DA-14B8500D4B28}"/>
              </a:ext>
            </a:extLst>
          </p:cNvPr>
          <p:cNvCxnSpPr>
            <a:cxnSpLocks/>
          </p:cNvCxnSpPr>
          <p:nvPr/>
        </p:nvCxnSpPr>
        <p:spPr>
          <a:xfrm flipH="1">
            <a:off x="7554352" y="3186046"/>
            <a:ext cx="168812" cy="8159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401D01-0F73-4AD5-B41C-4A7C4A035275}"/>
              </a:ext>
            </a:extLst>
          </p:cNvPr>
          <p:cNvCxnSpPr>
            <a:cxnSpLocks/>
          </p:cNvCxnSpPr>
          <p:nvPr/>
        </p:nvCxnSpPr>
        <p:spPr>
          <a:xfrm flipH="1">
            <a:off x="3334044" y="4873290"/>
            <a:ext cx="647114" cy="6365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DCAECD-B69C-462C-9A01-3AC6CB971F04}"/>
              </a:ext>
            </a:extLst>
          </p:cNvPr>
          <p:cNvCxnSpPr>
            <a:cxnSpLocks/>
          </p:cNvCxnSpPr>
          <p:nvPr/>
        </p:nvCxnSpPr>
        <p:spPr>
          <a:xfrm>
            <a:off x="2053884" y="3084055"/>
            <a:ext cx="675249" cy="56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035B3C-5EE6-48DF-82B9-D9AC2230E66F}"/>
                  </a:ext>
                </a:extLst>
              </p:cNvPr>
              <p:cNvSpPr txBox="1"/>
              <p:nvPr/>
            </p:nvSpPr>
            <p:spPr>
              <a:xfrm>
                <a:off x="8413399" y="3764753"/>
                <a:ext cx="3183983" cy="85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l-G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𝑠𝑡𝑖𝑐𝑘𝑠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𝑐𝑟𝑜𝑠𝑠𝑖𝑛𝑔𝑠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2035B3C-5EE6-48DF-82B9-D9AC2230E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3399" y="3764753"/>
                <a:ext cx="3183983" cy="8592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E72B3F9-763B-4BC9-993A-BAD87E1FD800}"/>
              </a:ext>
            </a:extLst>
          </p:cNvPr>
          <p:cNvSpPr/>
          <p:nvPr/>
        </p:nvSpPr>
        <p:spPr>
          <a:xfrm>
            <a:off x="5205073" y="3330526"/>
            <a:ext cx="1125389" cy="11113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CA47D-966A-49CF-ACB1-39560F0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circle?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B6079-C28A-4703-827C-31FD4B6E90FD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1ACF10-C94F-45BF-AD5E-FCB5D9CC4D48}"/>
              </a:ext>
            </a:extLst>
          </p:cNvPr>
          <p:cNvCxnSpPr>
            <a:cxnSpLocks/>
          </p:cNvCxnSpPr>
          <p:nvPr/>
        </p:nvCxnSpPr>
        <p:spPr>
          <a:xfrm>
            <a:off x="4970585" y="2461847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5C5A461-BAD3-4BBE-8C22-E673D7A3FAF0}"/>
              </a:ext>
            </a:extLst>
          </p:cNvPr>
          <p:cNvCxnSpPr>
            <a:cxnSpLocks/>
          </p:cNvCxnSpPr>
          <p:nvPr/>
        </p:nvCxnSpPr>
        <p:spPr>
          <a:xfrm>
            <a:off x="6096000" y="2461847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FC9069-0BCA-4CDA-8C61-DC4871B6A1BA}"/>
              </a:ext>
            </a:extLst>
          </p:cNvPr>
          <p:cNvCxnSpPr>
            <a:cxnSpLocks/>
            <a:stCxn id="4" idx="7"/>
            <a:endCxn id="4" idx="3"/>
          </p:cNvCxnSpPr>
          <p:nvPr/>
        </p:nvCxnSpPr>
        <p:spPr>
          <a:xfrm flipH="1">
            <a:off x="5369882" y="3493279"/>
            <a:ext cx="795771" cy="785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3C1A40-F72C-435B-8E32-E1AF350C08BB}"/>
              </a:ext>
            </a:extLst>
          </p:cNvPr>
          <p:cNvCxnSpPr>
            <a:cxnSpLocks/>
          </p:cNvCxnSpPr>
          <p:nvPr/>
        </p:nvCxnSpPr>
        <p:spPr>
          <a:xfrm flipH="1">
            <a:off x="5610200" y="3330526"/>
            <a:ext cx="320991" cy="111134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375617-33E1-4213-B28D-9151768CF19C}"/>
              </a:ext>
            </a:extLst>
          </p:cNvPr>
          <p:cNvCxnSpPr>
            <a:cxnSpLocks/>
          </p:cNvCxnSpPr>
          <p:nvPr/>
        </p:nvCxnSpPr>
        <p:spPr>
          <a:xfrm>
            <a:off x="3856893" y="2461847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369D424-A3C3-4C20-A9DC-1052412F4D51}"/>
              </a:ext>
            </a:extLst>
          </p:cNvPr>
          <p:cNvCxnSpPr>
            <a:cxnSpLocks/>
          </p:cNvCxnSpPr>
          <p:nvPr/>
        </p:nvCxnSpPr>
        <p:spPr>
          <a:xfrm>
            <a:off x="7176868" y="2461847"/>
            <a:ext cx="0" cy="36857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C49EA5-82EF-4587-886A-D679F79CD81B}"/>
              </a:ext>
            </a:extLst>
          </p:cNvPr>
          <p:cNvSpPr txBox="1"/>
          <p:nvPr/>
        </p:nvSpPr>
        <p:spPr>
          <a:xfrm>
            <a:off x="5627092" y="3252206"/>
            <a:ext cx="28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0366-96F0-4726-B60D-21DAA041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 spc="200" dirty="0">
                <a:solidFill>
                  <a:schemeClr val="tx1">
                    <a:alpha val="80000"/>
                  </a:schemeClr>
                </a:solidFill>
              </a:rPr>
              <a:t>Sliding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9685F-B5D7-4FEA-AF3D-E90F4BDF2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is so crazy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E20E16-137D-4853-B2A1-E2D16AD161B8}"/>
              </a:ext>
            </a:extLst>
          </p:cNvPr>
          <p:cNvCxnSpPr/>
          <p:nvPr/>
        </p:nvCxnSpPr>
        <p:spPr>
          <a:xfrm>
            <a:off x="8110330" y="1683026"/>
            <a:ext cx="0" cy="3578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F1344A4-3295-4DD6-9D70-A05790455EF8}"/>
              </a:ext>
            </a:extLst>
          </p:cNvPr>
          <p:cNvSpPr/>
          <p:nvPr/>
        </p:nvSpPr>
        <p:spPr>
          <a:xfrm>
            <a:off x="643467" y="643467"/>
            <a:ext cx="231176" cy="12118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6885-2218-4D46-8655-AC70F2A7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collisions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C90D0-6B2A-4D43-B31C-EA6750AF3BC0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01C74-7B0A-4C5D-9DBD-C431DEAF85CB}"/>
              </a:ext>
            </a:extLst>
          </p:cNvPr>
          <p:cNvCxnSpPr>
            <a:cxnSpLocks/>
          </p:cNvCxnSpPr>
          <p:nvPr/>
        </p:nvCxnSpPr>
        <p:spPr>
          <a:xfrm flipV="1">
            <a:off x="2940148" y="5199050"/>
            <a:ext cx="6499274" cy="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E1CB791-1286-417B-82CC-25C60EF6D49D}"/>
              </a:ext>
            </a:extLst>
          </p:cNvPr>
          <p:cNvSpPr/>
          <p:nvPr/>
        </p:nvSpPr>
        <p:spPr>
          <a:xfrm>
            <a:off x="2067951" y="2393902"/>
            <a:ext cx="1730326" cy="281593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4607AD-8214-46AE-9662-11A4278199C1}"/>
              </a:ext>
            </a:extLst>
          </p:cNvPr>
          <p:cNvGrpSpPr/>
          <p:nvPr/>
        </p:nvGrpSpPr>
        <p:grpSpPr>
          <a:xfrm>
            <a:off x="7862082" y="4121833"/>
            <a:ext cx="1069145" cy="1080817"/>
            <a:chOff x="5914292" y="4121833"/>
            <a:chExt cx="1069145" cy="108081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8C7831-AA4E-4C23-9931-42FB054281BE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7E442B-CDAB-413E-A917-B8A53ED5F0EC}"/>
                </a:ext>
              </a:extLst>
            </p:cNvPr>
            <p:cNvSpPr txBox="1"/>
            <p:nvPr/>
          </p:nvSpPr>
          <p:spPr>
            <a:xfrm>
              <a:off x="6271732" y="4556781"/>
              <a:ext cx="3542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EB42FE-E168-4D4C-A83D-648C6EBC0D94}"/>
              </a:ext>
            </a:extLst>
          </p:cNvPr>
          <p:cNvGrpSpPr/>
          <p:nvPr/>
        </p:nvGrpSpPr>
        <p:grpSpPr>
          <a:xfrm>
            <a:off x="4990177" y="4118234"/>
            <a:ext cx="1069145" cy="1080817"/>
            <a:chOff x="5914292" y="4121833"/>
            <a:chExt cx="1069145" cy="1080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17E506-8818-4A02-84DC-06C7C2B0DD54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591EE4-56F6-421F-84E2-614474C6D377}"/>
                </a:ext>
              </a:extLst>
            </p:cNvPr>
            <p:cNvSpPr txBox="1"/>
            <p:nvPr/>
          </p:nvSpPr>
          <p:spPr>
            <a:xfrm>
              <a:off x="6271732" y="4556781"/>
              <a:ext cx="3542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D63FD9-93F3-4064-AF81-5F94ADB6D78C}"/>
              </a:ext>
            </a:extLst>
          </p:cNvPr>
          <p:cNvCxnSpPr/>
          <p:nvPr/>
        </p:nvCxnSpPr>
        <p:spPr>
          <a:xfrm flipH="1">
            <a:off x="7862082" y="3431394"/>
            <a:ext cx="106914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E4D8E1-AF4E-4336-89B0-DD19D784FECC}"/>
              </a:ext>
            </a:extLst>
          </p:cNvPr>
          <p:cNvGrpSpPr/>
          <p:nvPr/>
        </p:nvGrpSpPr>
        <p:grpSpPr>
          <a:xfrm>
            <a:off x="6087017" y="4118233"/>
            <a:ext cx="1069145" cy="1080817"/>
            <a:chOff x="5914292" y="4121833"/>
            <a:chExt cx="1069145" cy="10808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A0E3B8-70E9-4D36-8145-FBD5310BC3D3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3D0F0-2C35-4504-89B8-957CCC7D85C8}"/>
                </a:ext>
              </a:extLst>
            </p:cNvPr>
            <p:cNvSpPr txBox="1"/>
            <p:nvPr/>
          </p:nvSpPr>
          <p:spPr>
            <a:xfrm>
              <a:off x="6271732" y="4556781"/>
              <a:ext cx="3542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pic>
        <p:nvPicPr>
          <p:cNvPr id="3076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1DE33B59-1465-420C-A6E6-68C8C0CB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1881" y="4041655"/>
            <a:ext cx="797238" cy="10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EDF152F-B81C-4076-86AA-84BE5D24A03F}"/>
              </a:ext>
            </a:extLst>
          </p:cNvPr>
          <p:cNvGrpSpPr/>
          <p:nvPr/>
        </p:nvGrpSpPr>
        <p:grpSpPr>
          <a:xfrm>
            <a:off x="3794424" y="4118234"/>
            <a:ext cx="1069145" cy="1080817"/>
            <a:chOff x="5914292" y="4121833"/>
            <a:chExt cx="1069145" cy="108081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F401D6-D3A8-4464-AC42-2A1A5E93B927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31CB60-8334-4113-B7D9-3A6D70FE7EED}"/>
                </a:ext>
              </a:extLst>
            </p:cNvPr>
            <p:cNvSpPr txBox="1"/>
            <p:nvPr/>
          </p:nvSpPr>
          <p:spPr>
            <a:xfrm>
              <a:off x="6271732" y="4556781"/>
              <a:ext cx="3542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pic>
        <p:nvPicPr>
          <p:cNvPr id="33" name="Picture 4" descr="Pow Clip Art at Clipart library - vector clip art online, royalty free ">
            <a:extLst>
              <a:ext uri="{FF2B5EF4-FFF2-40B4-BE49-F238E27FC236}">
                <a16:creationId xmlns:a16="http://schemas.microsoft.com/office/drawing/2014/main" id="{525030F7-A576-454B-B7C9-933F69E9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447" y="4041657"/>
            <a:ext cx="797238" cy="10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D63399-6609-43D3-A9A4-9FD8D4BFE3ED}"/>
              </a:ext>
            </a:extLst>
          </p:cNvPr>
          <p:cNvCxnSpPr>
            <a:cxnSpLocks/>
          </p:cNvCxnSpPr>
          <p:nvPr/>
        </p:nvCxnSpPr>
        <p:spPr>
          <a:xfrm>
            <a:off x="7886117" y="3654133"/>
            <a:ext cx="104511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5C49E8D8-8627-4309-97C6-CA5EC8EC8C39}"/>
              </a:ext>
            </a:extLst>
          </p:cNvPr>
          <p:cNvSpPr/>
          <p:nvPr/>
        </p:nvSpPr>
        <p:spPr>
          <a:xfrm>
            <a:off x="4135902" y="2534994"/>
            <a:ext cx="2949642" cy="3030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C2C453-7B51-4E83-A16D-8B725DEE9A88}"/>
              </a:ext>
            </a:extLst>
          </p:cNvPr>
          <p:cNvGrpSpPr/>
          <p:nvPr/>
        </p:nvGrpSpPr>
        <p:grpSpPr>
          <a:xfrm>
            <a:off x="4637027" y="3848940"/>
            <a:ext cx="1969477" cy="1701367"/>
            <a:chOff x="4670474" y="3848940"/>
            <a:chExt cx="1969477" cy="170136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8A8816-6531-4C00-AABE-5AAEE610E6F7}"/>
                </a:ext>
              </a:extLst>
            </p:cNvPr>
            <p:cNvSpPr/>
            <p:nvPr/>
          </p:nvSpPr>
          <p:spPr>
            <a:xfrm>
              <a:off x="4670474" y="3848940"/>
              <a:ext cx="1969477" cy="17013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0D8039A-C9CF-44DE-95A6-10E236BBBC16}"/>
                </a:ext>
              </a:extLst>
            </p:cNvPr>
            <p:cNvSpPr txBox="1"/>
            <p:nvPr/>
          </p:nvSpPr>
          <p:spPr>
            <a:xfrm>
              <a:off x="5221594" y="4555250"/>
              <a:ext cx="866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100kg</a:t>
              </a:r>
            </a:p>
          </p:txBody>
        </p:sp>
      </p:grpSp>
      <p:sp>
        <p:nvSpPr>
          <p:cNvPr id="60" name="Rectangle 13">
            <a:extLst>
              <a:ext uri="{FF2B5EF4-FFF2-40B4-BE49-F238E27FC236}">
                <a16:creationId xmlns:a16="http://schemas.microsoft.com/office/drawing/2014/main" id="{124781B2-8D4A-4E5D-B5BE-FB544A022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052" y="4924583"/>
            <a:ext cx="2008187" cy="492784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70690870-50A0-4DED-813F-BFBE082513D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342818" y="2534995"/>
            <a:ext cx="405288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ED7FF1EB-3260-419E-BFA2-1C5BDBF4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3053" y="4924586"/>
            <a:ext cx="2008187" cy="492784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1,000,000x</a:t>
            </a: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F0B8FFFD-011D-440C-8249-96DAFF36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982" y="2534995"/>
            <a:ext cx="2008187" cy="790131"/>
          </a:xfrm>
          <a:prstGeom prst="rect">
            <a:avLst/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much bigger?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EA8EBF10-55C3-43C5-BA13-8B99FFF14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169" y="2534994"/>
            <a:ext cx="2008187" cy="790132"/>
          </a:xfrm>
          <a:prstGeom prst="rect">
            <a:avLst/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Number of collisions</a:t>
            </a: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B37DFD5C-C386-40FB-A66D-25DFF1715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982" y="3325126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28548419-6C33-4F86-A6D8-328FFC8C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169" y="3325126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le 9">
            <a:extLst>
              <a:ext uri="{FF2B5EF4-FFF2-40B4-BE49-F238E27FC236}">
                <a16:creationId xmlns:a16="http://schemas.microsoft.com/office/drawing/2014/main" id="{00C172CA-B528-4116-83A0-E51FC350B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525" y="3848940"/>
            <a:ext cx="2008187" cy="498448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46667995-BB5C-423C-95CC-36BC2ABB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712" y="3848940"/>
            <a:ext cx="2008187" cy="498448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3EB17696-2CFE-4AF7-93F1-21446DB2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833" y="4390160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080EB12C-C063-469B-85EF-D81AC7C80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20" y="4390160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4FF3930A-6F88-4613-BCB4-DD0AE186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239" y="4924583"/>
            <a:ext cx="2008187" cy="492784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62" name="Line 16">
            <a:extLst>
              <a:ext uri="{FF2B5EF4-FFF2-40B4-BE49-F238E27FC236}">
                <a16:creationId xmlns:a16="http://schemas.microsoft.com/office/drawing/2014/main" id="{17E66FAD-989A-430B-800D-99D8EF3FC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9457" y="3325126"/>
            <a:ext cx="4035425" cy="0"/>
          </a:xfrm>
          <a:prstGeom prst="line">
            <a:avLst/>
          </a:pr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771FB944-8BAF-4E01-9A82-EF8E9AE2A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000" y="3848940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4" name="Line 18">
            <a:extLst>
              <a:ext uri="{FF2B5EF4-FFF2-40B4-BE49-F238E27FC236}">
                <a16:creationId xmlns:a16="http://schemas.microsoft.com/office/drawing/2014/main" id="{FA4B0302-614C-4D3A-B1F4-6A4F8CEAF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308" y="4390160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5" name="Line 19">
            <a:extLst>
              <a:ext uri="{FF2B5EF4-FFF2-40B4-BE49-F238E27FC236}">
                <a16:creationId xmlns:a16="http://schemas.microsoft.com/office/drawing/2014/main" id="{205FDAA3-A095-421D-BB92-B5A40B88B4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527" y="4924582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6" name="Line 22">
            <a:extLst>
              <a:ext uri="{FF2B5EF4-FFF2-40B4-BE49-F238E27FC236}">
                <a16:creationId xmlns:a16="http://schemas.microsoft.com/office/drawing/2014/main" id="{C8266B9E-A6B0-416D-9739-7E0DE65AF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499" y="2492165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Line 23">
            <a:extLst>
              <a:ext uri="{FF2B5EF4-FFF2-40B4-BE49-F238E27FC236}">
                <a16:creationId xmlns:a16="http://schemas.microsoft.com/office/drawing/2014/main" id="{5A56B7F6-D759-486D-B9AE-FBBE5608F1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527" y="5615145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E6885-2218-4D46-8655-AC70F2A7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collisions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C90D0-6B2A-4D43-B31C-EA6750AF3BC0}"/>
              </a:ext>
            </a:extLst>
          </p:cNvPr>
          <p:cNvSpPr/>
          <p:nvPr/>
        </p:nvSpPr>
        <p:spPr>
          <a:xfrm>
            <a:off x="1024128" y="1650558"/>
            <a:ext cx="89812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301C74-7B0A-4C5D-9DBD-C431DEAF85CB}"/>
              </a:ext>
            </a:extLst>
          </p:cNvPr>
          <p:cNvCxnSpPr>
            <a:cxnSpLocks/>
          </p:cNvCxnSpPr>
          <p:nvPr/>
        </p:nvCxnSpPr>
        <p:spPr>
          <a:xfrm flipV="1">
            <a:off x="1631852" y="5552701"/>
            <a:ext cx="5008099" cy="10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E1CB791-1286-417B-82CC-25C60EF6D49D}"/>
              </a:ext>
            </a:extLst>
          </p:cNvPr>
          <p:cNvSpPr/>
          <p:nvPr/>
        </p:nvSpPr>
        <p:spPr>
          <a:xfrm>
            <a:off x="759655" y="2084832"/>
            <a:ext cx="1730326" cy="34810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EB42FE-E168-4D4C-A83D-648C6EBC0D94}"/>
              </a:ext>
            </a:extLst>
          </p:cNvPr>
          <p:cNvGrpSpPr/>
          <p:nvPr/>
        </p:nvGrpSpPr>
        <p:grpSpPr>
          <a:xfrm>
            <a:off x="3024801" y="4954412"/>
            <a:ext cx="604877" cy="603682"/>
            <a:chOff x="5914292" y="4121833"/>
            <a:chExt cx="1069145" cy="10808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17E506-8818-4A02-84DC-06C7C2B0DD54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591EE4-56F6-421F-84E2-614474C6D377}"/>
                </a:ext>
              </a:extLst>
            </p:cNvPr>
            <p:cNvSpPr txBox="1"/>
            <p:nvPr/>
          </p:nvSpPr>
          <p:spPr>
            <a:xfrm>
              <a:off x="6174430" y="4497335"/>
              <a:ext cx="354265" cy="27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sp>
        <p:nvSpPr>
          <p:cNvPr id="17" name="Rectangle 5">
            <a:extLst>
              <a:ext uri="{FF2B5EF4-FFF2-40B4-BE49-F238E27FC236}">
                <a16:creationId xmlns:a16="http://schemas.microsoft.com/office/drawing/2014/main" id="{D0D5533B-07EB-42E1-954B-D0E3292D6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983" y="2534998"/>
            <a:ext cx="2008187" cy="790131"/>
          </a:xfrm>
          <a:prstGeom prst="rect">
            <a:avLst/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much bigger?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BB2C5B4-BC08-42AD-8B4B-1FC3FEAAC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170" y="2534997"/>
            <a:ext cx="2008187" cy="790132"/>
          </a:xfrm>
          <a:prstGeom prst="rect">
            <a:avLst/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Number of collisions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D9E8A55C-0EC0-498F-8030-F982E28BC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983" y="3325129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Same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3F51A37B-E7DE-4795-B7B1-D03CCADF9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170" y="3325129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84BE8EA1-C88F-4D70-9A7F-461B20D4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526" y="3848943"/>
            <a:ext cx="2008187" cy="498448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100x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F9E9516-426E-4F42-8C6C-202F8ECE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713" y="3848943"/>
            <a:ext cx="2008187" cy="498448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31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3249B3DC-6744-4873-AF98-BED5CF47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834" y="4390163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10,000x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EC6893CC-FD7E-4E34-83A9-C135F94AA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021" y="4390163"/>
            <a:ext cx="2008187" cy="491651"/>
          </a:xfrm>
          <a:prstGeom prst="rect">
            <a:avLst/>
          </a:prstGeom>
          <a:solidFill>
            <a:srgbClr val="CCE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314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64F2D3F4-C8E7-48FD-A523-B5FC535F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1240" y="4924586"/>
            <a:ext cx="2008187" cy="492784"/>
          </a:xfrm>
          <a:prstGeom prst="rect">
            <a:avLst/>
          </a:prstGeom>
          <a:solidFill>
            <a:srgbClr val="E7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3,141</a:t>
            </a:r>
          </a:p>
        </p:txBody>
      </p:sp>
      <p:sp>
        <p:nvSpPr>
          <p:cNvPr id="39" name="Line 15">
            <a:extLst>
              <a:ext uri="{FF2B5EF4-FFF2-40B4-BE49-F238E27FC236}">
                <a16:creationId xmlns:a16="http://schemas.microsoft.com/office/drawing/2014/main" id="{D70FFCCF-C378-4D24-A339-FEC48675CA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97169" y="2534996"/>
            <a:ext cx="9523" cy="3565083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0" name="Line 16">
            <a:extLst>
              <a:ext uri="{FF2B5EF4-FFF2-40B4-BE49-F238E27FC236}">
                <a16:creationId xmlns:a16="http://schemas.microsoft.com/office/drawing/2014/main" id="{90FDCBA1-08E0-421C-9691-EC09F6AA2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9458" y="3325129"/>
            <a:ext cx="4035425" cy="0"/>
          </a:xfrm>
          <a:prstGeom prst="line">
            <a:avLst/>
          </a:prstGeom>
          <a:noFill/>
          <a:ln w="365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1" name="Line 17">
            <a:extLst>
              <a:ext uri="{FF2B5EF4-FFF2-40B4-BE49-F238E27FC236}">
                <a16:creationId xmlns:a16="http://schemas.microsoft.com/office/drawing/2014/main" id="{9ABA42AE-CC33-46E0-88F9-671567088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4001" y="3848943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8F88D87F-AD61-486E-A45D-389A917FC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309" y="4390163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3" name="Line 19">
            <a:extLst>
              <a:ext uri="{FF2B5EF4-FFF2-40B4-BE49-F238E27FC236}">
                <a16:creationId xmlns:a16="http://schemas.microsoft.com/office/drawing/2014/main" id="{30D5A78B-5218-4AB6-B318-CD04984ACB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528" y="4924585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4" name="Line 20">
            <a:extLst>
              <a:ext uri="{FF2B5EF4-FFF2-40B4-BE49-F238E27FC236}">
                <a16:creationId xmlns:a16="http://schemas.microsoft.com/office/drawing/2014/main" id="{2DB3FE93-E134-44EE-9461-581091805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8982" y="2534996"/>
            <a:ext cx="1" cy="3565083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5" name="Line 21">
            <a:extLst>
              <a:ext uri="{FF2B5EF4-FFF2-40B4-BE49-F238E27FC236}">
                <a16:creationId xmlns:a16="http://schemas.microsoft.com/office/drawing/2014/main" id="{637E11CE-73CD-4DBA-B7E7-137E9821AF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834" y="2534996"/>
            <a:ext cx="9523" cy="3565083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37DCBEF4-8F06-4E45-ADD6-E97E98921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932" y="2502832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7" name="Line 23">
            <a:extLst>
              <a:ext uri="{FF2B5EF4-FFF2-40B4-BE49-F238E27FC236}">
                <a16:creationId xmlns:a16="http://schemas.microsoft.com/office/drawing/2014/main" id="{DA6F3BFD-302B-4400-88FD-6309323A8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528" y="5615148"/>
            <a:ext cx="4035425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88035F-C0B8-42CF-9C8A-F8E79BEABEFF}"/>
              </a:ext>
            </a:extLst>
          </p:cNvPr>
          <p:cNvGrpSpPr/>
          <p:nvPr/>
        </p:nvGrpSpPr>
        <p:grpSpPr>
          <a:xfrm>
            <a:off x="4643428" y="4946625"/>
            <a:ext cx="604877" cy="603682"/>
            <a:chOff x="5914292" y="4121833"/>
            <a:chExt cx="1069145" cy="108081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BE0EB96-C3CA-4223-A96F-D778AE6D7031}"/>
                </a:ext>
              </a:extLst>
            </p:cNvPr>
            <p:cNvSpPr/>
            <p:nvPr/>
          </p:nvSpPr>
          <p:spPr>
            <a:xfrm>
              <a:off x="5914292" y="4121833"/>
              <a:ext cx="1069145" cy="10808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E66CB65-2494-4B7E-B9FE-4371A7C79681}"/>
                </a:ext>
              </a:extLst>
            </p:cNvPr>
            <p:cNvSpPr txBox="1"/>
            <p:nvPr/>
          </p:nvSpPr>
          <p:spPr>
            <a:xfrm>
              <a:off x="6144330" y="4450293"/>
              <a:ext cx="354265" cy="277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1kg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AB20387-9F6A-4853-B4A0-175E8BF880DF}"/>
              </a:ext>
            </a:extLst>
          </p:cNvPr>
          <p:cNvSpPr txBox="1"/>
          <p:nvPr/>
        </p:nvSpPr>
        <p:spPr>
          <a:xfrm>
            <a:off x="5206683" y="3930652"/>
            <a:ext cx="9121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10,000kg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47950E9-807D-45BE-B1B4-2D13439469D2}"/>
              </a:ext>
            </a:extLst>
          </p:cNvPr>
          <p:cNvSpPr txBox="1"/>
          <p:nvPr/>
        </p:nvSpPr>
        <p:spPr>
          <a:xfrm>
            <a:off x="5054397" y="4012364"/>
            <a:ext cx="121668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1,000,000kg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1DF902-3604-4336-8C2D-A3B977B16797}"/>
              </a:ext>
            </a:extLst>
          </p:cNvPr>
          <p:cNvSpPr/>
          <p:nvPr/>
        </p:nvSpPr>
        <p:spPr>
          <a:xfrm>
            <a:off x="3024801" y="5318862"/>
            <a:ext cx="260428" cy="239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7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6" grpId="0" animBg="1"/>
      <p:bldP spid="38" grpId="0" animBg="1"/>
      <p:bldP spid="42" grpId="0" animBg="1"/>
      <p:bldP spid="72" grpId="0"/>
      <p:bldP spid="72" grpId="1"/>
      <p:bldP spid="73" grpId="0"/>
      <p:bldP spid="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1177</Words>
  <Application>Microsoft Office PowerPoint</Application>
  <PresentationFormat>Widescreen</PresentationFormat>
  <Paragraphs>293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Cambria Math</vt:lpstr>
      <vt:lpstr>Tw Cen MT</vt:lpstr>
      <vt:lpstr>Tw Cen MT Condensed</vt:lpstr>
      <vt:lpstr>Wingdings 3</vt:lpstr>
      <vt:lpstr>Integral</vt:lpstr>
      <vt:lpstr>Corvallis-Benton Public Library Pi without circles?</vt:lpstr>
      <vt:lpstr>Wait, what is pi again?</vt:lpstr>
      <vt:lpstr>Buffon’s Needle</vt:lpstr>
      <vt:lpstr>Buffon’s needle experiment</vt:lpstr>
      <vt:lpstr>Buffon’s needle experiment</vt:lpstr>
      <vt:lpstr>Where is the circle?</vt:lpstr>
      <vt:lpstr>Sliding Blocks</vt:lpstr>
      <vt:lpstr>Counting collisions</vt:lpstr>
      <vt:lpstr>Counting collisions</vt:lpstr>
      <vt:lpstr>Where is the circle?</vt:lpstr>
      <vt:lpstr>Where is the circle?</vt:lpstr>
      <vt:lpstr>Coin flips</vt:lpstr>
      <vt:lpstr>Toss an even number of coins</vt:lpstr>
      <vt:lpstr>Toss some more coins</vt:lpstr>
      <vt:lpstr>Let’s draw a graph</vt:lpstr>
      <vt:lpstr>Ok maybe a couple more</vt:lpstr>
      <vt:lpstr>Where is the circle?</vt:lpstr>
      <vt:lpstr>Fractals</vt:lpstr>
      <vt:lpstr> Mandelbrot set</vt:lpstr>
      <vt:lpstr>Where does this even come from???</vt:lpstr>
      <vt:lpstr>Where does this even come from???</vt:lpstr>
      <vt:lpstr>Where does this even come from???</vt:lpstr>
      <vt:lpstr> Here’s where it comes from</vt:lpstr>
      <vt:lpstr>A Teeeeeeeeeeny bit more than 1/4</vt:lpstr>
      <vt:lpstr>Where is the circle?</vt:lpstr>
      <vt:lpstr>Is there always a circle hiding in the background?</vt:lpstr>
      <vt:lpstr>Infinite sums and products</vt:lpstr>
      <vt:lpstr>The Basel Problem</vt:lpstr>
      <vt:lpstr>The basel problem</vt:lpstr>
      <vt:lpstr>The Leibniz Series</vt:lpstr>
      <vt:lpstr>The Wallis Product</vt:lpstr>
      <vt:lpstr>Continued fractions</vt:lpstr>
      <vt:lpstr>Nested radicals</vt:lpstr>
      <vt:lpstr>Ramanujan’s equations from the goddess</vt:lpstr>
      <vt:lpstr>The most beautiful equation in mathematics</vt:lpstr>
      <vt:lpstr>e^iπ+1=0</vt:lpstr>
      <vt:lpstr>Thank you!</vt:lpstr>
      <vt:lpstr>References</vt:lpstr>
      <vt:lpstr>References</vt:lpstr>
      <vt:lpstr>Image credits</vt:lpstr>
      <vt:lpstr>Pi Jokes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Corvallis-Benton Public Library Pi without circles?</dc:title>
  <dc:creator>Sarah Hagen</dc:creator>
  <cp:lastModifiedBy>Sarah Hagen</cp:lastModifiedBy>
  <cp:revision>49</cp:revision>
  <dcterms:created xsi:type="dcterms:W3CDTF">2019-03-08T23:41:53Z</dcterms:created>
  <dcterms:modified xsi:type="dcterms:W3CDTF">2019-03-15T22:39:28Z</dcterms:modified>
</cp:coreProperties>
</file>