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59" r:id="rId3"/>
    <p:sldId id="260" r:id="rId4"/>
    <p:sldId id="261" r:id="rId5"/>
    <p:sldId id="262" r:id="rId6"/>
    <p:sldId id="269" r:id="rId7"/>
    <p:sldId id="263" r:id="rId8"/>
    <p:sldId id="271" r:id="rId9"/>
    <p:sldId id="272" r:id="rId10"/>
    <p:sldId id="289" r:id="rId11"/>
    <p:sldId id="294" r:id="rId12"/>
    <p:sldId id="276" r:id="rId13"/>
    <p:sldId id="277" r:id="rId14"/>
    <p:sldId id="264" r:id="rId15"/>
    <p:sldId id="278" r:id="rId16"/>
    <p:sldId id="265" r:id="rId17"/>
    <p:sldId id="266" r:id="rId18"/>
    <p:sldId id="267" r:id="rId19"/>
    <p:sldId id="280" r:id="rId20"/>
    <p:sldId id="279" r:id="rId21"/>
    <p:sldId id="281" r:id="rId22"/>
    <p:sldId id="282" r:id="rId23"/>
    <p:sldId id="292" r:id="rId24"/>
    <p:sldId id="293" r:id="rId25"/>
    <p:sldId id="283" r:id="rId26"/>
    <p:sldId id="291" r:id="rId27"/>
    <p:sldId id="284" r:id="rId28"/>
    <p:sldId id="290" r:id="rId29"/>
    <p:sldId id="286" r:id="rId30"/>
    <p:sldId id="287" r:id="rId31"/>
    <p:sldId id="268" r:id="rId32"/>
    <p:sldId id="25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87293" autoAdjust="0"/>
  </p:normalViewPr>
  <p:slideViewPr>
    <p:cSldViewPr snapToGrid="0">
      <p:cViewPr varScale="1">
        <p:scale>
          <a:sx n="63" d="100"/>
          <a:sy n="63" d="100"/>
        </p:scale>
        <p:origin x="10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4965E-D844-4D32-A362-36852634ACCE}" type="datetimeFigureOut">
              <a:rPr lang="en-US" smtClean="0"/>
              <a:t>10/31/2018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30ABD-C9F2-41FB-B396-66885CC12C5B}" type="slidenum">
              <a:rPr lang="en-US" smtClean="0"/>
              <a:t>‹#›</a:t>
            </a:fld>
            <a:endParaRPr lang="en-US"/>
          </a:p>
        </p:txBody>
      </p:sp>
    </p:spTree>
    <p:extLst>
      <p:ext uri="{BB962C8B-B14F-4D97-AF65-F5344CB8AC3E}">
        <p14:creationId xmlns:p14="http://schemas.microsoft.com/office/powerpoint/2010/main" val="406380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ambitious talk. But the subject matter is so enticing, and the tools to understand it so elementary I couldn’t resist. Not only is it a great mathematical tale, but it is a fascinating personal tale of a man who almost single-handedly created an entire branch of mathematics, and then said of his remarkable results: “I see it, but I don’t believe it”</a:t>
            </a:r>
          </a:p>
        </p:txBody>
      </p:sp>
      <p:sp>
        <p:nvSpPr>
          <p:cNvPr id="4" name="Slide Number Placeholder 3"/>
          <p:cNvSpPr>
            <a:spLocks noGrp="1"/>
          </p:cNvSpPr>
          <p:nvPr>
            <p:ph type="sldNum" sz="quarter" idx="10"/>
          </p:nvPr>
        </p:nvSpPr>
        <p:spPr/>
        <p:txBody>
          <a:bodyPr/>
          <a:lstStyle/>
          <a:p>
            <a:fld id="{59030ABD-C9F2-41FB-B396-66885CC12C5B}" type="slidenum">
              <a:rPr lang="en-US" smtClean="0"/>
              <a:t>1</a:t>
            </a:fld>
            <a:endParaRPr lang="en-US"/>
          </a:p>
        </p:txBody>
      </p:sp>
    </p:spTree>
    <p:extLst>
      <p:ext uri="{BB962C8B-B14F-4D97-AF65-F5344CB8AC3E}">
        <p14:creationId xmlns:p14="http://schemas.microsoft.com/office/powerpoint/2010/main" val="317890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this feels different. One set is unending in one direction, the other is unending in 2 directions</a:t>
            </a:r>
          </a:p>
        </p:txBody>
      </p:sp>
      <p:sp>
        <p:nvSpPr>
          <p:cNvPr id="4" name="Slide Number Placeholder 3"/>
          <p:cNvSpPr>
            <a:spLocks noGrp="1"/>
          </p:cNvSpPr>
          <p:nvPr>
            <p:ph type="sldNum" sz="quarter" idx="10"/>
          </p:nvPr>
        </p:nvSpPr>
        <p:spPr/>
        <p:txBody>
          <a:bodyPr/>
          <a:lstStyle/>
          <a:p>
            <a:fld id="{59030ABD-C9F2-41FB-B396-66885CC12C5B}" type="slidenum">
              <a:rPr lang="en-US" smtClean="0"/>
              <a:t>18</a:t>
            </a:fld>
            <a:endParaRPr lang="en-US"/>
          </a:p>
        </p:txBody>
      </p:sp>
    </p:spTree>
    <p:extLst>
      <p:ext uri="{BB962C8B-B14F-4D97-AF65-F5344CB8AC3E}">
        <p14:creationId xmlns:p14="http://schemas.microsoft.com/office/powerpoint/2010/main" val="1931462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30ABD-C9F2-41FB-B396-66885CC12C5B}" type="slidenum">
              <a:rPr lang="en-US" smtClean="0"/>
              <a:t>19</a:t>
            </a:fld>
            <a:endParaRPr lang="en-US"/>
          </a:p>
        </p:txBody>
      </p:sp>
    </p:spTree>
    <p:extLst>
      <p:ext uri="{BB962C8B-B14F-4D97-AF65-F5344CB8AC3E}">
        <p14:creationId xmlns:p14="http://schemas.microsoft.com/office/powerpoint/2010/main" val="31601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10"/>
          </p:nvPr>
        </p:nvSpPr>
        <p:spPr/>
        <p:txBody>
          <a:bodyPr/>
          <a:lstStyle/>
          <a:p>
            <a:fld id="{59030ABD-C9F2-41FB-B396-66885CC12C5B}" type="slidenum">
              <a:rPr lang="en-US" smtClean="0"/>
              <a:t>21</a:t>
            </a:fld>
            <a:endParaRPr lang="en-US"/>
          </a:p>
        </p:txBody>
      </p:sp>
    </p:spTree>
    <p:extLst>
      <p:ext uri="{BB962C8B-B14F-4D97-AF65-F5344CB8AC3E}">
        <p14:creationId xmlns:p14="http://schemas.microsoft.com/office/powerpoint/2010/main" val="306816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audience for examples of how infinity is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often use “infinite” to mean “unending”. Time is infinite. We talk of infinity as being the end of some process. “It gets bigger and bigger and goes off to infinity”. We talk about things being “infinitely large” and “infinitely small”. Is the universe infinite? Is an electron infinitely small?</a:t>
            </a:r>
          </a:p>
          <a:p>
            <a:endParaRPr lang="en-US" dirty="0"/>
          </a:p>
        </p:txBody>
      </p:sp>
      <p:sp>
        <p:nvSpPr>
          <p:cNvPr id="4" name="Slide Number Placeholder 3"/>
          <p:cNvSpPr>
            <a:spLocks noGrp="1"/>
          </p:cNvSpPr>
          <p:nvPr>
            <p:ph type="sldNum" sz="quarter" idx="10"/>
          </p:nvPr>
        </p:nvSpPr>
        <p:spPr/>
        <p:txBody>
          <a:bodyPr/>
          <a:lstStyle/>
          <a:p>
            <a:fld id="{59030ABD-C9F2-41FB-B396-66885CC12C5B}" type="slidenum">
              <a:rPr lang="en-US" smtClean="0"/>
              <a:t>2</a:t>
            </a:fld>
            <a:endParaRPr lang="en-US"/>
          </a:p>
        </p:txBody>
      </p:sp>
    </p:spTree>
    <p:extLst>
      <p:ext uri="{BB962C8B-B14F-4D97-AF65-F5344CB8AC3E}">
        <p14:creationId xmlns:p14="http://schemas.microsoft.com/office/powerpoint/2010/main" val="76133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Infinite as a description</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dirty="0"/>
              <a:t>Infinity as a kind of number</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dirty="0"/>
              <a:t>Infinity as a point on the number line</a:t>
            </a:r>
          </a:p>
          <a:p>
            <a:endParaRPr lang="en-US" dirty="0"/>
          </a:p>
        </p:txBody>
      </p:sp>
      <p:sp>
        <p:nvSpPr>
          <p:cNvPr id="4" name="Slide Number Placeholder 3"/>
          <p:cNvSpPr>
            <a:spLocks noGrp="1"/>
          </p:cNvSpPr>
          <p:nvPr>
            <p:ph type="sldNum" sz="quarter" idx="10"/>
          </p:nvPr>
        </p:nvSpPr>
        <p:spPr/>
        <p:txBody>
          <a:bodyPr/>
          <a:lstStyle/>
          <a:p>
            <a:fld id="{59030ABD-C9F2-41FB-B396-66885CC12C5B}" type="slidenum">
              <a:rPr lang="en-US" smtClean="0"/>
              <a:t>3</a:t>
            </a:fld>
            <a:endParaRPr lang="en-US"/>
          </a:p>
        </p:txBody>
      </p:sp>
    </p:spTree>
    <p:extLst>
      <p:ext uri="{BB962C8B-B14F-4D97-AF65-F5344CB8AC3E}">
        <p14:creationId xmlns:p14="http://schemas.microsoft.com/office/powerpoint/2010/main" val="75066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there are all sorts of infinite sets…</a:t>
            </a:r>
          </a:p>
        </p:txBody>
      </p:sp>
      <p:sp>
        <p:nvSpPr>
          <p:cNvPr id="4" name="Slide Number Placeholder 3"/>
          <p:cNvSpPr>
            <a:spLocks noGrp="1"/>
          </p:cNvSpPr>
          <p:nvPr>
            <p:ph type="sldNum" sz="quarter" idx="10"/>
          </p:nvPr>
        </p:nvSpPr>
        <p:spPr/>
        <p:txBody>
          <a:bodyPr/>
          <a:lstStyle/>
          <a:p>
            <a:fld id="{59030ABD-C9F2-41FB-B396-66885CC12C5B}" type="slidenum">
              <a:rPr lang="en-US" smtClean="0"/>
              <a:t>5</a:t>
            </a:fld>
            <a:endParaRPr lang="en-US"/>
          </a:p>
        </p:txBody>
      </p:sp>
    </p:spTree>
    <p:extLst>
      <p:ext uri="{BB962C8B-B14F-4D97-AF65-F5344CB8AC3E}">
        <p14:creationId xmlns:p14="http://schemas.microsoft.com/office/powerpoint/2010/main" val="78823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hero of our story. Why mental breakdown? </a:t>
            </a:r>
          </a:p>
          <a:p>
            <a:r>
              <a:rPr lang="en-US" dirty="0"/>
              <a:t>Studying infinity make him crazy? Or do you have to be crazy to study infinity? </a:t>
            </a:r>
          </a:p>
          <a:p>
            <a:r>
              <a:rPr lang="en-US" dirty="0"/>
              <a:t>Most prominent mathematicians of his day were vehemently opposed to his work. </a:t>
            </a:r>
          </a:p>
          <a:p>
            <a:r>
              <a:rPr lang="en-US" dirty="0"/>
              <a:t>Likely he was manic depressive.</a:t>
            </a:r>
          </a:p>
          <a:p>
            <a:r>
              <a:rPr lang="en-US" dirty="0"/>
              <a:t>Devastated by ask to withdraw. Told publishing would “damage his reputation” and lead to no “significant influence”</a:t>
            </a:r>
          </a:p>
        </p:txBody>
      </p:sp>
      <p:sp>
        <p:nvSpPr>
          <p:cNvPr id="4" name="Slide Number Placeholder 3"/>
          <p:cNvSpPr>
            <a:spLocks noGrp="1"/>
          </p:cNvSpPr>
          <p:nvPr>
            <p:ph type="sldNum" sz="quarter" idx="10"/>
          </p:nvPr>
        </p:nvSpPr>
        <p:spPr/>
        <p:txBody>
          <a:bodyPr/>
          <a:lstStyle/>
          <a:p>
            <a:fld id="{59030ABD-C9F2-41FB-B396-66885CC12C5B}" type="slidenum">
              <a:rPr lang="en-US" smtClean="0"/>
              <a:t>8</a:t>
            </a:fld>
            <a:endParaRPr lang="en-US"/>
          </a:p>
        </p:txBody>
      </p:sp>
    </p:spTree>
    <p:extLst>
      <p:ext uri="{BB962C8B-B14F-4D97-AF65-F5344CB8AC3E}">
        <p14:creationId xmlns:p14="http://schemas.microsoft.com/office/powerpoint/2010/main" val="321654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30ABD-C9F2-41FB-B396-66885CC12C5B}" type="slidenum">
              <a:rPr lang="en-US" smtClean="0"/>
              <a:t>13</a:t>
            </a:fld>
            <a:endParaRPr lang="en-US"/>
          </a:p>
        </p:txBody>
      </p:sp>
    </p:spTree>
    <p:extLst>
      <p:ext uri="{BB962C8B-B14F-4D97-AF65-F5344CB8AC3E}">
        <p14:creationId xmlns:p14="http://schemas.microsoft.com/office/powerpoint/2010/main" val="346930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10"/>
          </p:nvPr>
        </p:nvSpPr>
        <p:spPr/>
        <p:txBody>
          <a:bodyPr/>
          <a:lstStyle/>
          <a:p>
            <a:fld id="{59030ABD-C9F2-41FB-B396-66885CC12C5B}" type="slidenum">
              <a:rPr lang="en-US" smtClean="0"/>
              <a:t>15</a:t>
            </a:fld>
            <a:endParaRPr lang="en-US"/>
          </a:p>
        </p:txBody>
      </p:sp>
    </p:spTree>
    <p:extLst>
      <p:ext uri="{BB962C8B-B14F-4D97-AF65-F5344CB8AC3E}">
        <p14:creationId xmlns:p14="http://schemas.microsoft.com/office/powerpoint/2010/main" val="2514620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video or flash photography of this slide. This is just between friends.</a:t>
            </a:r>
          </a:p>
          <a:p>
            <a:r>
              <a:rPr lang="en-US" dirty="0"/>
              <a:t>Ok! So these sets are the same size. There is even an easy-to-state rule for how to match</a:t>
            </a:r>
          </a:p>
          <a:p>
            <a:r>
              <a:rPr lang="en-US" dirty="0"/>
              <a:t>The sets are the same size even though one is a proper subset of the other</a:t>
            </a:r>
          </a:p>
        </p:txBody>
      </p:sp>
      <p:sp>
        <p:nvSpPr>
          <p:cNvPr id="4" name="Slide Number Placeholder 3"/>
          <p:cNvSpPr>
            <a:spLocks noGrp="1"/>
          </p:cNvSpPr>
          <p:nvPr>
            <p:ph type="sldNum" sz="quarter" idx="10"/>
          </p:nvPr>
        </p:nvSpPr>
        <p:spPr/>
        <p:txBody>
          <a:bodyPr/>
          <a:lstStyle/>
          <a:p>
            <a:fld id="{59030ABD-C9F2-41FB-B396-66885CC12C5B}" type="slidenum">
              <a:rPr lang="en-US" smtClean="0"/>
              <a:t>16</a:t>
            </a:fld>
            <a:endParaRPr lang="en-US"/>
          </a:p>
        </p:txBody>
      </p:sp>
    </p:spTree>
    <p:extLst>
      <p:ext uri="{BB962C8B-B14F-4D97-AF65-F5344CB8AC3E}">
        <p14:creationId xmlns:p14="http://schemas.microsoft.com/office/powerpoint/2010/main" val="258414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Surely there are twice as many whole numbers as even numbers, right?!?!?</a:t>
            </a:r>
          </a:p>
          <a:p>
            <a:r>
              <a:rPr lang="en-US" dirty="0"/>
              <a:t>Again, we can even come up with a rule. Multiply by 2 (or divide by 2)</a:t>
            </a:r>
          </a:p>
        </p:txBody>
      </p:sp>
      <p:sp>
        <p:nvSpPr>
          <p:cNvPr id="4" name="Slide Number Placeholder 3"/>
          <p:cNvSpPr>
            <a:spLocks noGrp="1"/>
          </p:cNvSpPr>
          <p:nvPr>
            <p:ph type="sldNum" sz="quarter" idx="10"/>
          </p:nvPr>
        </p:nvSpPr>
        <p:spPr/>
        <p:txBody>
          <a:bodyPr/>
          <a:lstStyle/>
          <a:p>
            <a:fld id="{59030ABD-C9F2-41FB-B396-66885CC12C5B}" type="slidenum">
              <a:rPr lang="en-US" smtClean="0"/>
              <a:t>17</a:t>
            </a:fld>
            <a:endParaRPr lang="en-US"/>
          </a:p>
        </p:txBody>
      </p:sp>
    </p:spTree>
    <p:extLst>
      <p:ext uri="{BB962C8B-B14F-4D97-AF65-F5344CB8AC3E}">
        <p14:creationId xmlns:p14="http://schemas.microsoft.com/office/powerpoint/2010/main" val="426862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10/31/2018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9.svg"/><Relationship Id="rId18" Type="http://schemas.openxmlformats.org/officeDocument/2006/relationships/image" Target="../media/image5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48.png"/><Relationship Id="rId17" Type="http://schemas.openxmlformats.org/officeDocument/2006/relationships/image" Target="../media/image55.png"/><Relationship Id="rId2" Type="http://schemas.openxmlformats.org/officeDocument/2006/relationships/image" Target="../media/image40.png"/><Relationship Id="rId16" Type="http://schemas.openxmlformats.org/officeDocument/2006/relationships/image" Target="../media/image54.png"/><Relationship Id="rId1" Type="http://schemas.openxmlformats.org/officeDocument/2006/relationships/slideLayout" Target="../slideLayouts/slideLayout2.xml"/><Relationship Id="rId11" Type="http://schemas.openxmlformats.org/officeDocument/2006/relationships/image" Target="../media/image44.svg"/><Relationship Id="rId5" Type="http://schemas.openxmlformats.org/officeDocument/2006/relationships/image" Target="../media/image42.png"/><Relationship Id="rId15" Type="http://schemas.openxmlformats.org/officeDocument/2006/relationships/image" Target="../media/image51.sv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7.png"/><Relationship Id="rId1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52.pn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54.jpe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jpg"/><Relationship Id="rId7"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7.png"/><Relationship Id="rId5" Type="http://schemas.openxmlformats.org/officeDocument/2006/relationships/image" Target="../media/image61.png"/><Relationship Id="rId10" Type="http://schemas.openxmlformats.org/officeDocument/2006/relationships/image" Target="../media/image76.png"/><Relationship Id="rId4" Type="http://schemas.openxmlformats.org/officeDocument/2006/relationships/image" Target="../media/image73.png"/><Relationship Id="rId9" Type="http://schemas.openxmlformats.org/officeDocument/2006/relationships/image" Target="../media/image7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jpg"/><Relationship Id="rId7" Type="http://schemas.openxmlformats.org/officeDocument/2006/relationships/image" Target="../media/image58.png"/><Relationship Id="rId2" Type="http://schemas.openxmlformats.org/officeDocument/2006/relationships/image" Target="../media/image740.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79.png"/><Relationship Id="rId5" Type="http://schemas.openxmlformats.org/officeDocument/2006/relationships/image" Target="../media/image760.png"/><Relationship Id="rId4" Type="http://schemas.openxmlformats.org/officeDocument/2006/relationships/image" Target="../media/image750.png"/><Relationship Id="rId9" Type="http://schemas.openxmlformats.org/officeDocument/2006/relationships/image" Target="../media/image78.png"/></Relationships>
</file>

<file path=ppt/slides/_rels/slide21.xml.rels><?xml version="1.0" encoding="UTF-8" standalone="yes"?>
<Relationships xmlns="http://schemas.openxmlformats.org/package/2006/relationships"><Relationship Id="rId13" Type="http://schemas.openxmlformats.org/officeDocument/2006/relationships/image" Target="../media/image90.png"/><Relationship Id="rId18" Type="http://schemas.openxmlformats.org/officeDocument/2006/relationships/image" Target="../media/image95.png"/><Relationship Id="rId26" Type="http://schemas.openxmlformats.org/officeDocument/2006/relationships/image" Target="../media/image103.png"/><Relationship Id="rId39" Type="http://schemas.openxmlformats.org/officeDocument/2006/relationships/image" Target="../media/image116.png"/><Relationship Id="rId3" Type="http://schemas.openxmlformats.org/officeDocument/2006/relationships/image" Target="../media/image80.png"/><Relationship Id="rId21" Type="http://schemas.openxmlformats.org/officeDocument/2006/relationships/image" Target="../media/image98.png"/><Relationship Id="rId34" Type="http://schemas.openxmlformats.org/officeDocument/2006/relationships/image" Target="../media/image111.png"/><Relationship Id="rId42" Type="http://schemas.openxmlformats.org/officeDocument/2006/relationships/image" Target="../media/image119.png"/><Relationship Id="rId47" Type="http://schemas.openxmlformats.org/officeDocument/2006/relationships/image" Target="../media/image124.png"/><Relationship Id="rId50" Type="http://schemas.openxmlformats.org/officeDocument/2006/relationships/image" Target="../media/image127.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5" Type="http://schemas.openxmlformats.org/officeDocument/2006/relationships/image" Target="../media/image102.png"/><Relationship Id="rId33" Type="http://schemas.openxmlformats.org/officeDocument/2006/relationships/image" Target="../media/image110.png"/><Relationship Id="rId38" Type="http://schemas.openxmlformats.org/officeDocument/2006/relationships/image" Target="../media/image115.png"/><Relationship Id="rId46" Type="http://schemas.openxmlformats.org/officeDocument/2006/relationships/image" Target="../media/image123.png"/><Relationship Id="rId2" Type="http://schemas.openxmlformats.org/officeDocument/2006/relationships/notesSlide" Target="../notesSlides/notesSlide12.xml"/><Relationship Id="rId16" Type="http://schemas.openxmlformats.org/officeDocument/2006/relationships/image" Target="../media/image93.png"/><Relationship Id="rId20" Type="http://schemas.openxmlformats.org/officeDocument/2006/relationships/image" Target="../media/image97.png"/><Relationship Id="rId29" Type="http://schemas.openxmlformats.org/officeDocument/2006/relationships/image" Target="../media/image106.png"/><Relationship Id="rId41"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8.png"/><Relationship Id="rId24" Type="http://schemas.openxmlformats.org/officeDocument/2006/relationships/image" Target="../media/image101.png"/><Relationship Id="rId32" Type="http://schemas.openxmlformats.org/officeDocument/2006/relationships/image" Target="../media/image109.png"/><Relationship Id="rId37" Type="http://schemas.openxmlformats.org/officeDocument/2006/relationships/image" Target="../media/image114.png"/><Relationship Id="rId40" Type="http://schemas.openxmlformats.org/officeDocument/2006/relationships/image" Target="../media/image117.png"/><Relationship Id="rId45" Type="http://schemas.openxmlformats.org/officeDocument/2006/relationships/image" Target="../media/image122.png"/><Relationship Id="rId5" Type="http://schemas.openxmlformats.org/officeDocument/2006/relationships/image" Target="../media/image82.png"/><Relationship Id="rId15" Type="http://schemas.openxmlformats.org/officeDocument/2006/relationships/image" Target="../media/image92.png"/><Relationship Id="rId23" Type="http://schemas.openxmlformats.org/officeDocument/2006/relationships/image" Target="../media/image100.png"/><Relationship Id="rId28" Type="http://schemas.openxmlformats.org/officeDocument/2006/relationships/image" Target="../media/image105.png"/><Relationship Id="rId36" Type="http://schemas.openxmlformats.org/officeDocument/2006/relationships/image" Target="../media/image113.png"/><Relationship Id="rId49" Type="http://schemas.openxmlformats.org/officeDocument/2006/relationships/image" Target="../media/image126.png"/><Relationship Id="rId10" Type="http://schemas.openxmlformats.org/officeDocument/2006/relationships/image" Target="../media/image87.png"/><Relationship Id="rId19" Type="http://schemas.openxmlformats.org/officeDocument/2006/relationships/image" Target="../media/image96.png"/><Relationship Id="rId31" Type="http://schemas.openxmlformats.org/officeDocument/2006/relationships/image" Target="../media/image108.png"/><Relationship Id="rId44" Type="http://schemas.openxmlformats.org/officeDocument/2006/relationships/image" Target="../media/image121.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 Id="rId22" Type="http://schemas.openxmlformats.org/officeDocument/2006/relationships/image" Target="../media/image99.png"/><Relationship Id="rId27" Type="http://schemas.openxmlformats.org/officeDocument/2006/relationships/image" Target="../media/image104.png"/><Relationship Id="rId30" Type="http://schemas.openxmlformats.org/officeDocument/2006/relationships/image" Target="../media/image107.png"/><Relationship Id="rId35" Type="http://schemas.openxmlformats.org/officeDocument/2006/relationships/image" Target="../media/image112.png"/><Relationship Id="rId43" Type="http://schemas.openxmlformats.org/officeDocument/2006/relationships/image" Target="../media/image120.png"/><Relationship Id="rId48" Type="http://schemas.openxmlformats.org/officeDocument/2006/relationships/image" Target="../media/image125.png"/><Relationship Id="rId8" Type="http://schemas.openxmlformats.org/officeDocument/2006/relationships/image" Target="../media/image85.png"/><Relationship Id="rId51" Type="http://schemas.openxmlformats.org/officeDocument/2006/relationships/image" Target="../media/image1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810.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83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40.png"/><Relationship Id="rId3" Type="http://schemas.openxmlformats.org/officeDocument/2006/relationships/image" Target="../media/image130.png"/><Relationship Id="rId7" Type="http://schemas.openxmlformats.org/officeDocument/2006/relationships/image" Target="../media/image134.png"/><Relationship Id="rId12" Type="http://schemas.openxmlformats.org/officeDocument/2006/relationships/image" Target="../media/image139.png"/><Relationship Id="rId2" Type="http://schemas.openxmlformats.org/officeDocument/2006/relationships/image" Target="../media/image129.png"/><Relationship Id="rId16"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33.png"/><Relationship Id="rId11" Type="http://schemas.openxmlformats.org/officeDocument/2006/relationships/image" Target="../media/image138.png"/><Relationship Id="rId5" Type="http://schemas.openxmlformats.org/officeDocument/2006/relationships/image" Target="../media/image132.png"/><Relationship Id="rId15" Type="http://schemas.openxmlformats.org/officeDocument/2006/relationships/image" Target="../media/image142.png"/><Relationship Id="rId10" Type="http://schemas.openxmlformats.org/officeDocument/2006/relationships/image" Target="../media/image137.png"/><Relationship Id="rId4" Type="http://schemas.openxmlformats.org/officeDocument/2006/relationships/image" Target="../media/image131.png"/><Relationship Id="rId9" Type="http://schemas.openxmlformats.org/officeDocument/2006/relationships/image" Target="../media/image136.png"/><Relationship Id="rId14" Type="http://schemas.openxmlformats.org/officeDocument/2006/relationships/image" Target="../media/image1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http://heavysideindustries.com/wp-content/uploads/2011/08/Dauben-Cantor.pdf" TargetMode="External"/><Relationship Id="rId5" Type="http://schemas.openxmlformats.org/officeDocument/2006/relationships/hyperlink" Target="https://www.pixcove.com/fractal-textures-nonconcrete-backgrounds-design-project-abstract-pattern-graphics-visuals-complex-mathematics-infinite-graphic-arithmetic-fractals/" TargetMode="External"/><Relationship Id="rId4" Type="http://schemas.openxmlformats.org/officeDocument/2006/relationships/hyperlink" Target="https://en.wikipedia.org/wiki/Georg_Canto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hyperlink" Target="http://heavysideindustries.com/wp-content/uploads/2011/08/Dauben-Cantor.pdf" TargetMode="External"/><Relationship Id="rId2" Type="http://schemas.openxmlformats.org/officeDocument/2006/relationships/hyperlink" Target="https://en.wikipedia.org/wiki/Georg_Cantor"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svg"/><Relationship Id="rId10" Type="http://schemas.openxmlformats.org/officeDocument/2006/relationships/image" Target="../media/image220.png"/><Relationship Id="rId4" Type="http://schemas.openxmlformats.org/officeDocument/2006/relationships/image" Target="../media/image18.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5FC24D8-CD98-464D-AE9D-EA8E54FBC58A}"/>
              </a:ext>
            </a:extLst>
          </p:cNvPr>
          <p:cNvPicPr>
            <a:picLocks noChangeAspect="1"/>
          </p:cNvPicPr>
          <p:nvPr/>
        </p:nvPicPr>
        <p:blipFill rotWithShape="1">
          <a:blip r:embed="rId3"/>
          <a:srcRect t="4005" b="9123"/>
          <a:stretch/>
        </p:blipFill>
        <p:spPr>
          <a:xfrm>
            <a:off x="20" y="0"/>
            <a:ext cx="12191980" cy="6857990"/>
          </a:xfrm>
          <a:prstGeom prst="rect">
            <a:avLst/>
          </a:prstGeom>
        </p:spPr>
      </p:pic>
      <p:sp>
        <p:nvSpPr>
          <p:cNvPr id="31" name="Rectangle 3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6EF161-7B76-43B8-A2E6-63E81C2BC39D}"/>
              </a:ext>
            </a:extLst>
          </p:cNvPr>
          <p:cNvSpPr>
            <a:spLocks noGrp="1"/>
          </p:cNvSpPr>
          <p:nvPr>
            <p:ph type="ctrTitle"/>
          </p:nvPr>
        </p:nvSpPr>
        <p:spPr>
          <a:xfrm>
            <a:off x="4309349" y="3429000"/>
            <a:ext cx="7501651" cy="1090938"/>
          </a:xfrm>
        </p:spPr>
        <p:txBody>
          <a:bodyPr anchor="b">
            <a:normAutofit/>
          </a:bodyPr>
          <a:lstStyle/>
          <a:p>
            <a:pPr algn="l"/>
            <a:r>
              <a:rPr lang="en-US" dirty="0">
                <a:solidFill>
                  <a:srgbClr val="FFFFFF"/>
                </a:solidFill>
              </a:rPr>
              <a:t>How big is Infinity?</a:t>
            </a:r>
          </a:p>
        </p:txBody>
      </p:sp>
      <p:sp>
        <p:nvSpPr>
          <p:cNvPr id="3" name="Subtitle 2">
            <a:extLst>
              <a:ext uri="{FF2B5EF4-FFF2-40B4-BE49-F238E27FC236}">
                <a16:creationId xmlns:a16="http://schemas.microsoft.com/office/drawing/2014/main" id="{E64EE8CA-29AE-4F72-A803-3D3FB8441F63}"/>
              </a:ext>
            </a:extLst>
          </p:cNvPr>
          <p:cNvSpPr>
            <a:spLocks noGrp="1"/>
          </p:cNvSpPr>
          <p:nvPr>
            <p:ph type="subTitle" idx="1"/>
          </p:nvPr>
        </p:nvSpPr>
        <p:spPr>
          <a:xfrm>
            <a:off x="4309349" y="4779313"/>
            <a:ext cx="7501650" cy="514816"/>
          </a:xfrm>
        </p:spPr>
        <p:txBody>
          <a:bodyPr anchor="t">
            <a:noAutofit/>
          </a:bodyPr>
          <a:lstStyle/>
          <a:p>
            <a:pPr>
              <a:lnSpc>
                <a:spcPct val="90000"/>
              </a:lnSpc>
            </a:pPr>
            <a:r>
              <a:rPr lang="en-US" sz="2000" dirty="0">
                <a:solidFill>
                  <a:srgbClr val="FFFFFF"/>
                </a:solidFill>
              </a:rPr>
              <a:t>Sarah Hagen, Oregon State University</a:t>
            </a:r>
          </a:p>
          <a:p>
            <a:pPr>
              <a:lnSpc>
                <a:spcPct val="90000"/>
              </a:lnSpc>
            </a:pPr>
            <a:r>
              <a:rPr lang="en-US" sz="2000" dirty="0">
                <a:solidFill>
                  <a:srgbClr val="FFFFFF"/>
                </a:solidFill>
              </a:rPr>
              <a:t>November 1</a:t>
            </a:r>
            <a:r>
              <a:rPr lang="en-US" sz="2000" baseline="30000" dirty="0">
                <a:solidFill>
                  <a:srgbClr val="FFFFFF"/>
                </a:solidFill>
              </a:rPr>
              <a:t>st</a:t>
            </a:r>
            <a:r>
              <a:rPr lang="en-US" sz="2000" dirty="0">
                <a:solidFill>
                  <a:srgbClr val="FFFFFF"/>
                </a:solidFill>
              </a:rPr>
              <a:t>, 2018</a:t>
            </a:r>
          </a:p>
        </p:txBody>
      </p:sp>
      <p:cxnSp>
        <p:nvCxnSpPr>
          <p:cNvPr id="33" name="Straight Connector 3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2232E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387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C63-6C26-420A-813F-C23D86EC5CEF}"/>
              </a:ext>
            </a:extLst>
          </p:cNvPr>
          <p:cNvSpPr>
            <a:spLocks noGrp="1"/>
          </p:cNvSpPr>
          <p:nvPr>
            <p:ph type="title"/>
          </p:nvPr>
        </p:nvSpPr>
        <p:spPr>
          <a:xfrm>
            <a:off x="1024128" y="585216"/>
            <a:ext cx="6066818" cy="1499616"/>
          </a:xfrm>
        </p:spPr>
        <p:txBody>
          <a:bodyPr>
            <a:normAutofit/>
          </a:bodyPr>
          <a:lstStyle/>
          <a:p>
            <a:r>
              <a:rPr lang="en-US" dirty="0"/>
              <a:t>Georg cantor (1845-1918)</a:t>
            </a:r>
          </a:p>
        </p:txBody>
      </p:sp>
      <p:sp>
        <p:nvSpPr>
          <p:cNvPr id="3" name="Content Placeholder 2">
            <a:extLst>
              <a:ext uri="{FF2B5EF4-FFF2-40B4-BE49-F238E27FC236}">
                <a16:creationId xmlns:a16="http://schemas.microsoft.com/office/drawing/2014/main" id="{DC7C57AB-E786-4C30-873F-96AE364EF995}"/>
              </a:ext>
            </a:extLst>
          </p:cNvPr>
          <p:cNvSpPr>
            <a:spLocks noGrp="1"/>
          </p:cNvSpPr>
          <p:nvPr>
            <p:ph idx="1"/>
          </p:nvPr>
        </p:nvSpPr>
        <p:spPr>
          <a:xfrm>
            <a:off x="1024128" y="2286000"/>
            <a:ext cx="6321552" cy="4023360"/>
          </a:xfrm>
        </p:spPr>
        <p:txBody>
          <a:bodyPr>
            <a:normAutofit/>
          </a:bodyPr>
          <a:lstStyle/>
          <a:p>
            <a:pPr>
              <a:buFont typeface="Arial" panose="020B0604020202020204" pitchFamily="34" charset="0"/>
              <a:buChar char="•"/>
            </a:pPr>
            <a:r>
              <a:rPr lang="en-US" dirty="0"/>
              <a:t>Late 1885 left mathematics (temporarily)</a:t>
            </a:r>
          </a:p>
          <a:p>
            <a:pPr>
              <a:buFont typeface="Arial" panose="020B0604020202020204" pitchFamily="34" charset="0"/>
              <a:buChar char="•"/>
            </a:pPr>
            <a:r>
              <a:rPr lang="en-US" dirty="0"/>
              <a:t>1895-97 published grand summary of his theory, work finally recognized</a:t>
            </a:r>
          </a:p>
          <a:p>
            <a:pPr>
              <a:buFont typeface="Arial" panose="020B0604020202020204" pitchFamily="34" charset="0"/>
              <a:buChar char="•"/>
            </a:pPr>
            <a:r>
              <a:rPr lang="en-US" dirty="0"/>
              <a:t>1903 hospitalized again</a:t>
            </a:r>
          </a:p>
          <a:p>
            <a:pPr>
              <a:buFont typeface="Arial" panose="020B0604020202020204" pitchFamily="34" charset="0"/>
              <a:buChar char="•"/>
            </a:pPr>
            <a:r>
              <a:rPr lang="en-US" dirty="0"/>
              <a:t>1913 retired ill and malnourished</a:t>
            </a:r>
          </a:p>
          <a:p>
            <a:pPr>
              <a:buFont typeface="Arial" panose="020B0604020202020204" pitchFamily="34" charset="0"/>
              <a:buChar char="•"/>
            </a:pPr>
            <a:r>
              <a:rPr lang="en-US" dirty="0"/>
              <a:t>1918 died in a sanitorium</a:t>
            </a:r>
          </a:p>
          <a:p>
            <a:pPr>
              <a:buFont typeface="Arial" panose="020B0604020202020204" pitchFamily="34" charset="0"/>
              <a:buChar char="•"/>
            </a:pPr>
            <a:endParaRPr lang="en-US" dirty="0"/>
          </a:p>
        </p:txBody>
      </p:sp>
      <p:pic>
        <p:nvPicPr>
          <p:cNvPr id="1026" name="Picture 2" descr="https://upload.wikimedia.org/wikipedia/commons/6/67/Georg_Cantor3.jpg">
            <a:extLst>
              <a:ext uri="{FF2B5EF4-FFF2-40B4-BE49-F238E27FC236}">
                <a16:creationId xmlns:a16="http://schemas.microsoft.com/office/drawing/2014/main" id="{0F5D65DC-56C5-46CB-85CD-5E7D9AE84D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4660"/>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30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59D0E6-7AC6-48D9-98B2-3ADA6B24A90F}"/>
              </a:ext>
            </a:extLst>
          </p:cNvPr>
          <p:cNvSpPr>
            <a:spLocks noGrp="1"/>
          </p:cNvSpPr>
          <p:nvPr>
            <p:ph type="title"/>
          </p:nvPr>
        </p:nvSpPr>
        <p:spPr>
          <a:xfrm>
            <a:off x="4365356" y="806365"/>
            <a:ext cx="7020747" cy="5229630"/>
          </a:xfrm>
        </p:spPr>
        <p:txBody>
          <a:bodyPr vert="horz" lIns="91440" tIns="45720" rIns="91440" bIns="45720" rtlCol="0" anchor="ctr">
            <a:normAutofit/>
          </a:bodyPr>
          <a:lstStyle/>
          <a:p>
            <a:r>
              <a:rPr lang="en-US" sz="6600" spc="200" dirty="0"/>
              <a:t>A Little activity</a:t>
            </a:r>
          </a:p>
        </p:txBody>
      </p:sp>
      <p:cxnSp>
        <p:nvCxnSpPr>
          <p:cNvPr id="17" name="Straight Connector 16">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49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CAB0-EA45-40E2-BE14-A8EF1863D5A4}"/>
              </a:ext>
            </a:extLst>
          </p:cNvPr>
          <p:cNvSpPr>
            <a:spLocks noGrp="1"/>
          </p:cNvSpPr>
          <p:nvPr>
            <p:ph type="title"/>
          </p:nvPr>
        </p:nvSpPr>
        <p:spPr/>
        <p:txBody>
          <a:bodyPr/>
          <a:lstStyle/>
          <a:p>
            <a:r>
              <a:rPr lang="en-US" dirty="0"/>
              <a:t>Counting without numbers</a:t>
            </a:r>
          </a:p>
        </p:txBody>
      </p:sp>
      <p:pic>
        <p:nvPicPr>
          <p:cNvPr id="10" name="Picture 2" descr="Sheep Clipart Black And White - ClipArt Best">
            <a:extLst>
              <a:ext uri="{FF2B5EF4-FFF2-40B4-BE49-F238E27FC236}">
                <a16:creationId xmlns:a16="http://schemas.microsoft.com/office/drawing/2014/main" id="{40AE1592-ED3D-4650-9E11-EF8AE38EA82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62869" y1="35522" x2="73629" y2="32537"/>
                        <a14:foregroundMark x1="73629" y1="32537" x2="75738" y2="39701"/>
                        <a14:foregroundMark x1="75738" y1="39701" x2="71519" y2="36418"/>
                        <a14:foregroundMark x1="61392" y1="46567" x2="65823" y2="35522"/>
                        <a14:foregroundMark x1="64346" y1="42687" x2="62869" y2="41493"/>
                        <a14:foregroundMark x1="62869" y1="41493" x2="60759" y2="46567"/>
                        <a14:foregroundMark x1="61392" y1="36418" x2="62236" y2="35522"/>
                      </a14:backgroundRemoval>
                    </a14:imgEffect>
                  </a14:imgLayer>
                </a14:imgProps>
              </a:ext>
              <a:ext uri="{28A0092B-C50C-407E-A947-70E740481C1C}">
                <a14:useLocalDpi xmlns:a14="http://schemas.microsoft.com/office/drawing/2010/main" val="0"/>
              </a:ext>
            </a:extLst>
          </a:blip>
          <a:srcRect/>
          <a:stretch>
            <a:fillRect/>
          </a:stretch>
        </p:blipFill>
        <p:spPr bwMode="auto">
          <a:xfrm>
            <a:off x="74577" y="4841746"/>
            <a:ext cx="2121846" cy="14996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heep Clipart Black And White - ClipArt Best">
            <a:extLst>
              <a:ext uri="{FF2B5EF4-FFF2-40B4-BE49-F238E27FC236}">
                <a16:creationId xmlns:a16="http://schemas.microsoft.com/office/drawing/2014/main" id="{6366B377-0A6A-47AD-900F-D2C859D21A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62869" y1="35522" x2="73629" y2="32537"/>
                        <a14:foregroundMark x1="73629" y1="32537" x2="75738" y2="39701"/>
                        <a14:foregroundMark x1="75738" y1="39701" x2="71519" y2="36418"/>
                        <a14:foregroundMark x1="61392" y1="46567" x2="65823" y2="35522"/>
                        <a14:foregroundMark x1="64346" y1="42687" x2="62869" y2="41493"/>
                        <a14:foregroundMark x1="62869" y1="41493" x2="60759" y2="46567"/>
                        <a14:foregroundMark x1="61392" y1="36418" x2="62236" y2="35522"/>
                      </a14:backgroundRemoval>
                    </a14:imgEffect>
                  </a14:imgLayer>
                </a14:imgProps>
              </a:ext>
              <a:ext uri="{28A0092B-C50C-407E-A947-70E740481C1C}">
                <a14:useLocalDpi xmlns:a14="http://schemas.microsoft.com/office/drawing/2010/main" val="0"/>
              </a:ext>
            </a:extLst>
          </a:blip>
          <a:srcRect/>
          <a:stretch>
            <a:fillRect/>
          </a:stretch>
        </p:blipFill>
        <p:spPr bwMode="auto">
          <a:xfrm>
            <a:off x="1545315" y="4264149"/>
            <a:ext cx="2121846" cy="14996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heep Clipart Black And White - ClipArt Best">
            <a:extLst>
              <a:ext uri="{FF2B5EF4-FFF2-40B4-BE49-F238E27FC236}">
                <a16:creationId xmlns:a16="http://schemas.microsoft.com/office/drawing/2014/main" id="{40A8773C-F7A6-48B6-8C9C-280ED266690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62869" y1="35522" x2="73629" y2="32537"/>
                        <a14:foregroundMark x1="73629" y1="32537" x2="75738" y2="39701"/>
                        <a14:foregroundMark x1="75738" y1="39701" x2="71519" y2="36418"/>
                        <a14:foregroundMark x1="61392" y1="46567" x2="65823" y2="35522"/>
                        <a14:foregroundMark x1="64346" y1="42687" x2="62869" y2="41493"/>
                        <a14:foregroundMark x1="62869" y1="41493" x2="60759" y2="46567"/>
                        <a14:foregroundMark x1="61392" y1="36418" x2="62236" y2="35522"/>
                      </a14:backgroundRemoval>
                    </a14:imgEffect>
                  </a14:imgLayer>
                </a14:imgProps>
              </a:ext>
              <a:ext uri="{28A0092B-C50C-407E-A947-70E740481C1C}">
                <a14:useLocalDpi xmlns:a14="http://schemas.microsoft.com/office/drawing/2010/main" val="0"/>
              </a:ext>
            </a:extLst>
          </a:blip>
          <a:srcRect/>
          <a:stretch>
            <a:fillRect/>
          </a:stretch>
        </p:blipFill>
        <p:spPr bwMode="auto">
          <a:xfrm>
            <a:off x="2245938" y="1754123"/>
            <a:ext cx="2121846" cy="14996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heep Clipart Black And White - ClipArt Best">
            <a:extLst>
              <a:ext uri="{FF2B5EF4-FFF2-40B4-BE49-F238E27FC236}">
                <a16:creationId xmlns:a16="http://schemas.microsoft.com/office/drawing/2014/main" id="{591C4186-7B85-47F5-80F1-36D6BC8E9B9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62869" y1="35522" x2="73629" y2="32537"/>
                        <a14:foregroundMark x1="73629" y1="32537" x2="75738" y2="39701"/>
                        <a14:foregroundMark x1="75738" y1="39701" x2="71519" y2="36418"/>
                        <a14:foregroundMark x1="61392" y1="46567" x2="65823" y2="35522"/>
                        <a14:foregroundMark x1="64346" y1="42687" x2="62869" y2="41493"/>
                        <a14:foregroundMark x1="62869" y1="41493" x2="60759" y2="46567"/>
                        <a14:foregroundMark x1="61392" y1="36418" x2="62236" y2="35522"/>
                      </a14:backgroundRemoval>
                    </a14:imgEffect>
                  </a14:imgLayer>
                </a14:imgProps>
              </a:ext>
              <a:ext uri="{28A0092B-C50C-407E-A947-70E740481C1C}">
                <a14:useLocalDpi xmlns:a14="http://schemas.microsoft.com/office/drawing/2010/main" val="0"/>
              </a:ext>
            </a:extLst>
          </a:blip>
          <a:srcRect/>
          <a:stretch>
            <a:fillRect/>
          </a:stretch>
        </p:blipFill>
        <p:spPr bwMode="auto">
          <a:xfrm>
            <a:off x="1720497" y="2923031"/>
            <a:ext cx="2121846" cy="14996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heep Clipart Black And White - ClipArt Best">
            <a:extLst>
              <a:ext uri="{FF2B5EF4-FFF2-40B4-BE49-F238E27FC236}">
                <a16:creationId xmlns:a16="http://schemas.microsoft.com/office/drawing/2014/main" id="{97DCF2A6-0594-486A-936E-548D11F17F7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62869" y1="35522" x2="73629" y2="32537"/>
                        <a14:foregroundMark x1="73629" y1="32537" x2="75738" y2="39701"/>
                        <a14:foregroundMark x1="75738" y1="39701" x2="71519" y2="36418"/>
                        <a14:foregroundMark x1="61392" y1="46567" x2="65823" y2="35522"/>
                        <a14:foregroundMark x1="64346" y1="42687" x2="62869" y2="41493"/>
                        <a14:foregroundMark x1="62869" y1="41493" x2="60759" y2="46567"/>
                        <a14:foregroundMark x1="61392" y1="36418" x2="62236" y2="35522"/>
                      </a14:backgroundRemoval>
                    </a14:imgEffect>
                  </a14:imgLayer>
                </a14:imgProps>
              </a:ext>
              <a:ext uri="{28A0092B-C50C-407E-A947-70E740481C1C}">
                <a14:useLocalDpi xmlns:a14="http://schemas.microsoft.com/office/drawing/2010/main" val="0"/>
              </a:ext>
            </a:extLst>
          </a:blip>
          <a:srcRect/>
          <a:stretch>
            <a:fillRect/>
          </a:stretch>
        </p:blipFill>
        <p:spPr bwMode="auto">
          <a:xfrm>
            <a:off x="221671" y="3425951"/>
            <a:ext cx="2121846" cy="14996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heep Clipart Black And White - ClipArt Best">
            <a:extLst>
              <a:ext uri="{FF2B5EF4-FFF2-40B4-BE49-F238E27FC236}">
                <a16:creationId xmlns:a16="http://schemas.microsoft.com/office/drawing/2014/main" id="{652B279C-6E6D-430E-A189-4529C7053DE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62869" y1="35522" x2="73629" y2="32537"/>
                        <a14:foregroundMark x1="73629" y1="32537" x2="75738" y2="39701"/>
                        <a14:foregroundMark x1="75738" y1="39701" x2="71519" y2="36418"/>
                        <a14:foregroundMark x1="61392" y1="46567" x2="65823" y2="35522"/>
                        <a14:foregroundMark x1="64346" y1="42687" x2="62869" y2="41493"/>
                        <a14:foregroundMark x1="62869" y1="41493" x2="60759" y2="46567"/>
                        <a14:foregroundMark x1="61392" y1="36418" x2="62236" y2="35522"/>
                      </a14:backgroundRemoval>
                    </a14:imgEffect>
                  </a14:imgLayer>
                </a14:imgProps>
              </a:ext>
              <a:ext uri="{28A0092B-C50C-407E-A947-70E740481C1C}">
                <a14:useLocalDpi xmlns:a14="http://schemas.microsoft.com/office/drawing/2010/main" val="0"/>
              </a:ext>
            </a:extLst>
          </a:blip>
          <a:srcRect/>
          <a:stretch>
            <a:fillRect/>
          </a:stretch>
        </p:blipFill>
        <p:spPr bwMode="auto">
          <a:xfrm>
            <a:off x="495991" y="2084832"/>
            <a:ext cx="2121846" cy="14996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heep Clipart Black And White - ClipArt Best">
            <a:extLst>
              <a:ext uri="{FF2B5EF4-FFF2-40B4-BE49-F238E27FC236}">
                <a16:creationId xmlns:a16="http://schemas.microsoft.com/office/drawing/2014/main" id="{48BB112A-720F-4A4E-B701-49C6051BE9F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62869" y1="35522" x2="73629" y2="32537"/>
                        <a14:foregroundMark x1="73629" y1="32537" x2="75738" y2="39701"/>
                        <a14:foregroundMark x1="75738" y1="39701" x2="71519" y2="36418"/>
                        <a14:foregroundMark x1="61392" y1="46567" x2="65823" y2="35522"/>
                        <a14:foregroundMark x1="64346" y1="42687" x2="62869" y2="41493"/>
                        <a14:foregroundMark x1="62869" y1="41493" x2="60759" y2="46567"/>
                        <a14:foregroundMark x1="61392" y1="36418" x2="62236" y2="35522"/>
                      </a14:backgroundRemoval>
                    </a14:imgEffect>
                  </a14:imgLayer>
                </a14:imgProps>
              </a:ext>
              <a:ext uri="{28A0092B-C50C-407E-A947-70E740481C1C}">
                <a14:useLocalDpi xmlns:a14="http://schemas.microsoft.com/office/drawing/2010/main" val="0"/>
              </a:ext>
            </a:extLst>
          </a:blip>
          <a:srcRect/>
          <a:stretch>
            <a:fillRect/>
          </a:stretch>
        </p:blipFill>
        <p:spPr bwMode="auto">
          <a:xfrm>
            <a:off x="2459144" y="5247127"/>
            <a:ext cx="2121846" cy="14996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heep Clipart Black And White - ClipArt Best">
            <a:extLst>
              <a:ext uri="{FF2B5EF4-FFF2-40B4-BE49-F238E27FC236}">
                <a16:creationId xmlns:a16="http://schemas.microsoft.com/office/drawing/2014/main" id="{57A6AA9A-6A0C-41F8-8E8A-E2E47302A08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62869" y1="35522" x2="73629" y2="32537"/>
                        <a14:foregroundMark x1="73629" y1="32537" x2="75738" y2="39701"/>
                        <a14:foregroundMark x1="75738" y1="39701" x2="71519" y2="36418"/>
                        <a14:foregroundMark x1="61392" y1="46567" x2="65823" y2="35522"/>
                        <a14:foregroundMark x1="64346" y1="42687" x2="62869" y2="41493"/>
                        <a14:foregroundMark x1="62869" y1="41493" x2="60759" y2="46567"/>
                        <a14:foregroundMark x1="61392" y1="36418" x2="62236" y2="35522"/>
                      </a14:backgroundRemoval>
                    </a14:imgEffect>
                  </a14:imgLayer>
                </a14:imgProps>
              </a:ext>
              <a:ext uri="{28A0092B-C50C-407E-A947-70E740481C1C}">
                <a14:useLocalDpi xmlns:a14="http://schemas.microsoft.com/office/drawing/2010/main" val="0"/>
              </a:ext>
            </a:extLst>
          </a:blip>
          <a:srcRect/>
          <a:stretch>
            <a:fillRect/>
          </a:stretch>
        </p:blipFill>
        <p:spPr bwMode="auto">
          <a:xfrm>
            <a:off x="3219323" y="3803139"/>
            <a:ext cx="2121846" cy="1499617"/>
          </a:xfrm>
          <a:prstGeom prst="rect">
            <a:avLst/>
          </a:prstGeom>
          <a:noFill/>
          <a:extLst>
            <a:ext uri="{909E8E84-426E-40DD-AFC4-6F175D3DCCD1}">
              <a14:hiddenFill xmlns:a14="http://schemas.microsoft.com/office/drawing/2010/main">
                <a:solidFill>
                  <a:srgbClr val="FFFFFF"/>
                </a:solidFill>
              </a14:hiddenFill>
            </a:ext>
          </a:extLst>
        </p:spPr>
      </p:pic>
      <p:sp>
        <p:nvSpPr>
          <p:cNvPr id="12" name="Arc 11">
            <a:extLst>
              <a:ext uri="{FF2B5EF4-FFF2-40B4-BE49-F238E27FC236}">
                <a16:creationId xmlns:a16="http://schemas.microsoft.com/office/drawing/2014/main" id="{131CA7EF-F889-4594-ADB0-C81CB04D8F03}"/>
              </a:ext>
            </a:extLst>
          </p:cNvPr>
          <p:cNvSpPr/>
          <p:nvPr/>
        </p:nvSpPr>
        <p:spPr>
          <a:xfrm>
            <a:off x="3360145" y="1754124"/>
            <a:ext cx="2659831" cy="4820030"/>
          </a:xfrm>
          <a:prstGeom prst="arc">
            <a:avLst>
              <a:gd name="adj1" fmla="val 16831088"/>
              <a:gd name="adj2" fmla="val 494164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7C6EA289-2C18-4721-B78E-36A992A07042}"/>
              </a:ext>
            </a:extLst>
          </p:cNvPr>
          <p:cNvSpPr/>
          <p:nvPr/>
        </p:nvSpPr>
        <p:spPr>
          <a:xfrm>
            <a:off x="3970568" y="1765744"/>
            <a:ext cx="2659831" cy="4820030"/>
          </a:xfrm>
          <a:prstGeom prst="arc">
            <a:avLst>
              <a:gd name="adj1" fmla="val 16831088"/>
              <a:gd name="adj2" fmla="val 494164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C69097A-908B-49E3-AD0D-96ECFAF96D28}"/>
              </a:ext>
            </a:extLst>
          </p:cNvPr>
          <p:cNvCxnSpPr/>
          <p:nvPr/>
        </p:nvCxnSpPr>
        <p:spPr>
          <a:xfrm>
            <a:off x="5369007" y="5996935"/>
            <a:ext cx="872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31AA606-A936-47AB-B778-0B323D7E7AB5}"/>
              </a:ext>
            </a:extLst>
          </p:cNvPr>
          <p:cNvCxnSpPr/>
          <p:nvPr/>
        </p:nvCxnSpPr>
        <p:spPr>
          <a:xfrm>
            <a:off x="5538277" y="5733286"/>
            <a:ext cx="872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01C4E35-A214-4FA2-979A-6979928B5F3E}"/>
              </a:ext>
            </a:extLst>
          </p:cNvPr>
          <p:cNvCxnSpPr/>
          <p:nvPr/>
        </p:nvCxnSpPr>
        <p:spPr>
          <a:xfrm>
            <a:off x="5628087" y="5478775"/>
            <a:ext cx="872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9F962F2-D808-49D3-A747-E79A1A73EB8B}"/>
              </a:ext>
            </a:extLst>
          </p:cNvPr>
          <p:cNvCxnSpPr/>
          <p:nvPr/>
        </p:nvCxnSpPr>
        <p:spPr>
          <a:xfrm>
            <a:off x="5749727" y="5231887"/>
            <a:ext cx="872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2069600-70BB-4D8F-A6EF-AF70902057F7}"/>
              </a:ext>
            </a:extLst>
          </p:cNvPr>
          <p:cNvCxnSpPr/>
          <p:nvPr/>
        </p:nvCxnSpPr>
        <p:spPr>
          <a:xfrm>
            <a:off x="5789921" y="4933183"/>
            <a:ext cx="872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4B35B14-EFAC-4B0F-B51D-2B58A640ECD0}"/>
              </a:ext>
            </a:extLst>
          </p:cNvPr>
          <p:cNvSpPr/>
          <p:nvPr/>
        </p:nvSpPr>
        <p:spPr>
          <a:xfrm>
            <a:off x="5697203" y="3977640"/>
            <a:ext cx="1153630" cy="6415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001CB3A3-140B-4C54-A479-6A5F386708A5}"/>
              </a:ext>
            </a:extLst>
          </p:cNvPr>
          <p:cNvCxnSpPr/>
          <p:nvPr/>
        </p:nvCxnSpPr>
        <p:spPr>
          <a:xfrm>
            <a:off x="5880083" y="3803139"/>
            <a:ext cx="872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5DE87B4-F9B1-4464-8976-A16026504449}"/>
              </a:ext>
            </a:extLst>
          </p:cNvPr>
          <p:cNvCxnSpPr/>
          <p:nvPr/>
        </p:nvCxnSpPr>
        <p:spPr>
          <a:xfrm>
            <a:off x="5834363" y="3584449"/>
            <a:ext cx="872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A85F2B1-B855-4568-A4FC-455915117597}"/>
              </a:ext>
            </a:extLst>
          </p:cNvPr>
          <p:cNvCxnSpPr/>
          <p:nvPr/>
        </p:nvCxnSpPr>
        <p:spPr>
          <a:xfrm>
            <a:off x="5789921" y="3352795"/>
            <a:ext cx="872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C993901-6D06-49BC-93AB-69BA9B8E6744}"/>
              </a:ext>
            </a:extLst>
          </p:cNvPr>
          <p:cNvCxnSpPr/>
          <p:nvPr/>
        </p:nvCxnSpPr>
        <p:spPr>
          <a:xfrm>
            <a:off x="5758090" y="3131815"/>
            <a:ext cx="872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EDEBF4-A5D7-4309-81BC-1B86671836DB}"/>
              </a:ext>
            </a:extLst>
          </p:cNvPr>
          <p:cNvCxnSpPr/>
          <p:nvPr/>
        </p:nvCxnSpPr>
        <p:spPr>
          <a:xfrm>
            <a:off x="5659845" y="2923031"/>
            <a:ext cx="872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2819D87-F363-4C86-BEC3-232918931DC8}"/>
              </a:ext>
            </a:extLst>
          </p:cNvPr>
          <p:cNvCxnSpPr/>
          <p:nvPr/>
        </p:nvCxnSpPr>
        <p:spPr>
          <a:xfrm>
            <a:off x="5582543" y="2689855"/>
            <a:ext cx="872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581A1AC-D452-4F4D-B79A-328097E4F4BB}"/>
              </a:ext>
            </a:extLst>
          </p:cNvPr>
          <p:cNvCxnSpPr/>
          <p:nvPr/>
        </p:nvCxnSpPr>
        <p:spPr>
          <a:xfrm>
            <a:off x="5506167" y="2446015"/>
            <a:ext cx="872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043B19-3923-4A6C-AC71-2DF4BB712B2B}"/>
              </a:ext>
            </a:extLst>
          </p:cNvPr>
          <p:cNvCxnSpPr/>
          <p:nvPr/>
        </p:nvCxnSpPr>
        <p:spPr>
          <a:xfrm>
            <a:off x="5321935" y="2232655"/>
            <a:ext cx="872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3630FD3-80D1-41E4-90AD-9EB051C4EA97}"/>
              </a:ext>
            </a:extLst>
          </p:cNvPr>
          <p:cNvCxnSpPr/>
          <p:nvPr/>
        </p:nvCxnSpPr>
        <p:spPr>
          <a:xfrm>
            <a:off x="5223691" y="2077207"/>
            <a:ext cx="872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9105183-FFA3-4A52-94ED-7F539F0A74EE}"/>
              </a:ext>
            </a:extLst>
          </p:cNvPr>
          <p:cNvCxnSpPr/>
          <p:nvPr/>
        </p:nvCxnSpPr>
        <p:spPr>
          <a:xfrm>
            <a:off x="5259770" y="6210295"/>
            <a:ext cx="872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AFB239F-4283-48C6-8E0F-396980D43D7A}"/>
              </a:ext>
            </a:extLst>
          </p:cNvPr>
          <p:cNvCxnSpPr/>
          <p:nvPr/>
        </p:nvCxnSpPr>
        <p:spPr>
          <a:xfrm>
            <a:off x="5114630" y="6364218"/>
            <a:ext cx="872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6" name="Picture 8" descr="bucket - lineart by frankes">
            <a:extLst>
              <a:ext uri="{FF2B5EF4-FFF2-40B4-BE49-F238E27FC236}">
                <a16:creationId xmlns:a16="http://schemas.microsoft.com/office/drawing/2014/main" id="{38DD1AEB-C209-4A47-8A5C-7294C126C6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4534" y="4422648"/>
            <a:ext cx="1969666" cy="205282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lmenskie Rock Dull Mid5 by glitch">
            <a:extLst>
              <a:ext uri="{FF2B5EF4-FFF2-40B4-BE49-F238E27FC236}">
                <a16:creationId xmlns:a16="http://schemas.microsoft.com/office/drawing/2014/main" id="{266B9699-EC67-4645-9777-3A802E0A0D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083637" flipH="1">
            <a:off x="9115731" y="3235446"/>
            <a:ext cx="643636" cy="43739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Ilmenskie Rock Dull Mid5 by glitch">
            <a:extLst>
              <a:ext uri="{FF2B5EF4-FFF2-40B4-BE49-F238E27FC236}">
                <a16:creationId xmlns:a16="http://schemas.microsoft.com/office/drawing/2014/main" id="{81093DC8-20D7-4AB3-80D7-D6486231E0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432152" flipH="1">
            <a:off x="9723649" y="3841283"/>
            <a:ext cx="643636" cy="43739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Ilmenskie Rock Dull Mid5 by glitch">
            <a:extLst>
              <a:ext uri="{FF2B5EF4-FFF2-40B4-BE49-F238E27FC236}">
                <a16:creationId xmlns:a16="http://schemas.microsoft.com/office/drawing/2014/main" id="{E3A67A94-08A6-42F1-960B-7D7401225E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16096" flipH="1">
            <a:off x="9556392" y="2735393"/>
            <a:ext cx="643636" cy="43739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Ilmenskie Rock Dull Mid5 by glitch">
            <a:extLst>
              <a:ext uri="{FF2B5EF4-FFF2-40B4-BE49-F238E27FC236}">
                <a16:creationId xmlns:a16="http://schemas.microsoft.com/office/drawing/2014/main" id="{65322084-EB8E-4D5F-9D6C-275591E6AF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022132" flipH="1">
            <a:off x="8913140" y="2532617"/>
            <a:ext cx="643636" cy="43739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Ilmenskie Rock Dull Mid5 by glitch">
            <a:extLst>
              <a:ext uri="{FF2B5EF4-FFF2-40B4-BE49-F238E27FC236}">
                <a16:creationId xmlns:a16="http://schemas.microsoft.com/office/drawing/2014/main" id="{0AE5FFCC-1C50-433D-9578-8BFAE1715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114353" flipH="1">
            <a:off x="10120503" y="2830705"/>
            <a:ext cx="643636" cy="43739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Ilmenskie Rock Dull Mid5 by glitch">
            <a:extLst>
              <a:ext uri="{FF2B5EF4-FFF2-40B4-BE49-F238E27FC236}">
                <a16:creationId xmlns:a16="http://schemas.microsoft.com/office/drawing/2014/main" id="{7AA59CCB-F6CD-48E8-84B1-37CCE7343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3283" flipH="1">
            <a:off x="9063705" y="3893815"/>
            <a:ext cx="643636" cy="43739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Ilmenskie Rock Dull Mid5 by glitch">
            <a:extLst>
              <a:ext uri="{FF2B5EF4-FFF2-40B4-BE49-F238E27FC236}">
                <a16:creationId xmlns:a16="http://schemas.microsoft.com/office/drawing/2014/main" id="{156A90AD-7E31-4710-8C60-901CB1E485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083637" flipH="1">
            <a:off x="8623997" y="3415266"/>
            <a:ext cx="643636" cy="43739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Ilmenskie Rock Dull Mid5 by glitch">
            <a:extLst>
              <a:ext uri="{FF2B5EF4-FFF2-40B4-BE49-F238E27FC236}">
                <a16:creationId xmlns:a16="http://schemas.microsoft.com/office/drawing/2014/main" id="{27F11579-E51F-4471-83B6-AF7D7B898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083637" flipH="1">
            <a:off x="9809378" y="3325936"/>
            <a:ext cx="643636" cy="43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5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1+ppt_w/2"/>
                                          </p:val>
                                        </p:tav>
                                      </p:tavLst>
                                    </p:anim>
                                    <p:anim calcmode="lin" valueType="num">
                                      <p:cBhvr additive="base">
                                        <p:cTn id="7" dur="500"/>
                                        <p:tgtEl>
                                          <p:spTgt spid="19"/>
                                        </p:tgtEl>
                                        <p:attrNameLst>
                                          <p:attrName>ppt_y</p:attrName>
                                        </p:attrNameLst>
                                      </p:cBhvr>
                                      <p:tavLst>
                                        <p:tav tm="0">
                                          <p:val>
                                            <p:strVal val="ppt_y"/>
                                          </p:val>
                                        </p:tav>
                                        <p:tav tm="100000">
                                          <p:val>
                                            <p:strVal val="ppt_y"/>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500"/>
                                        <p:tgtEl>
                                          <p:spTgt spid="15"/>
                                        </p:tgtEl>
                                        <p:attrNameLst>
                                          <p:attrName>ppt_x</p:attrName>
                                        </p:attrNameLst>
                                      </p:cBhvr>
                                      <p:tavLst>
                                        <p:tav tm="0">
                                          <p:val>
                                            <p:strVal val="ppt_x"/>
                                          </p:val>
                                        </p:tav>
                                        <p:tav tm="100000">
                                          <p:val>
                                            <p:strVal val="1+ppt_w/2"/>
                                          </p:val>
                                        </p:tav>
                                      </p:tavLst>
                                    </p:anim>
                                    <p:anim calcmode="lin" valueType="num">
                                      <p:cBhvr additive="base">
                                        <p:cTn id="17" dur="500"/>
                                        <p:tgtEl>
                                          <p:spTgt spid="15"/>
                                        </p:tgtEl>
                                        <p:attrNameLst>
                                          <p:attrName>ppt_y</p:attrName>
                                        </p:attrNameLst>
                                      </p:cBhvr>
                                      <p:tavLst>
                                        <p:tav tm="0">
                                          <p:val>
                                            <p:strVal val="ppt_y"/>
                                          </p:val>
                                        </p:tav>
                                        <p:tav tm="100000">
                                          <p:val>
                                            <p:strVal val="ppt_y"/>
                                          </p:val>
                                        </p:tav>
                                      </p:tavLst>
                                    </p:anim>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2" fill="hold" nodeType="clickEffect">
                                  <p:stCondLst>
                                    <p:cond delay="0"/>
                                  </p:stCondLst>
                                  <p:childTnLst>
                                    <p:anim calcmode="lin" valueType="num">
                                      <p:cBhvr additive="base">
                                        <p:cTn id="26" dur="500"/>
                                        <p:tgtEl>
                                          <p:spTgt spid="14"/>
                                        </p:tgtEl>
                                        <p:attrNameLst>
                                          <p:attrName>ppt_x</p:attrName>
                                        </p:attrNameLst>
                                      </p:cBhvr>
                                      <p:tavLst>
                                        <p:tav tm="0">
                                          <p:val>
                                            <p:strVal val="ppt_x"/>
                                          </p:val>
                                        </p:tav>
                                        <p:tav tm="100000">
                                          <p:val>
                                            <p:strVal val="1+ppt_w/2"/>
                                          </p:val>
                                        </p:tav>
                                      </p:tavLst>
                                    </p:anim>
                                    <p:anim calcmode="lin" valueType="num">
                                      <p:cBhvr additive="base">
                                        <p:cTn id="27" dur="500"/>
                                        <p:tgtEl>
                                          <p:spTgt spid="14"/>
                                        </p:tgtEl>
                                        <p:attrNameLst>
                                          <p:attrName>ppt_y</p:attrName>
                                        </p:attrNameLst>
                                      </p:cBhvr>
                                      <p:tavLst>
                                        <p:tav tm="0">
                                          <p:val>
                                            <p:strVal val="ppt_y"/>
                                          </p:val>
                                        </p:tav>
                                        <p:tav tm="100000">
                                          <p:val>
                                            <p:strVal val="ppt_y"/>
                                          </p:val>
                                        </p:tav>
                                      </p:tavLst>
                                    </p:anim>
                                    <p:set>
                                      <p:cBhvr>
                                        <p:cTn id="28" dur="1" fill="hold">
                                          <p:stCondLst>
                                            <p:cond delay="499"/>
                                          </p:stCondLst>
                                        </p:cTn>
                                        <p:tgtEl>
                                          <p:spTgt spid="14"/>
                                        </p:tgtEl>
                                        <p:attrNameLst>
                                          <p:attrName>style.visibility</p:attrName>
                                        </p:attrNameLst>
                                      </p:cBhvr>
                                      <p:to>
                                        <p:strVal val="hidden"/>
                                      </p:to>
                                    </p:set>
                                  </p:childTnLst>
                                </p:cTn>
                              </p:par>
                              <p:par>
                                <p:cTn id="29" presetID="2" presetClass="exit" presetSubtype="2" fill="hold" nodeType="withEffect">
                                  <p:stCondLst>
                                    <p:cond delay="0"/>
                                  </p:stCondLst>
                                  <p:childTnLst>
                                    <p:anim calcmode="lin" valueType="num">
                                      <p:cBhvr additive="base">
                                        <p:cTn id="30" dur="500"/>
                                        <p:tgtEl>
                                          <p:spTgt spid="17"/>
                                        </p:tgtEl>
                                        <p:attrNameLst>
                                          <p:attrName>ppt_x</p:attrName>
                                        </p:attrNameLst>
                                      </p:cBhvr>
                                      <p:tavLst>
                                        <p:tav tm="0">
                                          <p:val>
                                            <p:strVal val="ppt_x"/>
                                          </p:val>
                                        </p:tav>
                                        <p:tav tm="100000">
                                          <p:val>
                                            <p:strVal val="1+ppt_w/2"/>
                                          </p:val>
                                        </p:tav>
                                      </p:tavLst>
                                    </p:anim>
                                    <p:anim calcmode="lin" valueType="num">
                                      <p:cBhvr additive="base">
                                        <p:cTn id="31" dur="500"/>
                                        <p:tgtEl>
                                          <p:spTgt spid="17"/>
                                        </p:tgtEl>
                                        <p:attrNameLst>
                                          <p:attrName>ppt_y</p:attrName>
                                        </p:attrNameLst>
                                      </p:cBhvr>
                                      <p:tavLst>
                                        <p:tav tm="0">
                                          <p:val>
                                            <p:strVal val="ppt_y"/>
                                          </p:val>
                                        </p:tav>
                                        <p:tav tm="100000">
                                          <p:val>
                                            <p:strVal val="ppt_y"/>
                                          </p:val>
                                        </p:tav>
                                      </p:tavLst>
                                    </p:anim>
                                    <p:set>
                                      <p:cBhvr>
                                        <p:cTn id="32" dur="1" fill="hold">
                                          <p:stCondLst>
                                            <p:cond delay="499"/>
                                          </p:stCondLst>
                                        </p:cTn>
                                        <p:tgtEl>
                                          <p:spTgt spid="17"/>
                                        </p:tgtEl>
                                        <p:attrNameLst>
                                          <p:attrName>style.visibility</p:attrName>
                                        </p:attrNameLst>
                                      </p:cBhvr>
                                      <p:to>
                                        <p:strVal val="hidden"/>
                                      </p:to>
                                    </p:set>
                                  </p:childTnLst>
                                </p:cTn>
                              </p:par>
                              <p:par>
                                <p:cTn id="33" presetID="2" presetClass="exit" presetSubtype="2" fill="hold" nodeType="withEffect">
                                  <p:stCondLst>
                                    <p:cond delay="0"/>
                                  </p:stCondLst>
                                  <p:childTnLst>
                                    <p:anim calcmode="lin" valueType="num">
                                      <p:cBhvr additive="base">
                                        <p:cTn id="34" dur="500"/>
                                        <p:tgtEl>
                                          <p:spTgt spid="16"/>
                                        </p:tgtEl>
                                        <p:attrNameLst>
                                          <p:attrName>ppt_x</p:attrName>
                                        </p:attrNameLst>
                                      </p:cBhvr>
                                      <p:tavLst>
                                        <p:tav tm="0">
                                          <p:val>
                                            <p:strVal val="ppt_x"/>
                                          </p:val>
                                        </p:tav>
                                        <p:tav tm="100000">
                                          <p:val>
                                            <p:strVal val="1+ppt_w/2"/>
                                          </p:val>
                                        </p:tav>
                                      </p:tavLst>
                                    </p:anim>
                                    <p:anim calcmode="lin" valueType="num">
                                      <p:cBhvr additive="base">
                                        <p:cTn id="35" dur="500"/>
                                        <p:tgtEl>
                                          <p:spTgt spid="16"/>
                                        </p:tgtEl>
                                        <p:attrNameLst>
                                          <p:attrName>ppt_y</p:attrName>
                                        </p:attrNameLst>
                                      </p:cBhvr>
                                      <p:tavLst>
                                        <p:tav tm="0">
                                          <p:val>
                                            <p:strVal val="ppt_y"/>
                                          </p:val>
                                        </p:tav>
                                        <p:tav tm="100000">
                                          <p:val>
                                            <p:strVal val="ppt_y"/>
                                          </p:val>
                                        </p:tav>
                                      </p:tavLst>
                                    </p:anim>
                                    <p:set>
                                      <p:cBhvr>
                                        <p:cTn id="36" dur="1" fill="hold">
                                          <p:stCondLst>
                                            <p:cond delay="499"/>
                                          </p:stCondLst>
                                        </p:cTn>
                                        <p:tgtEl>
                                          <p:spTgt spid="16"/>
                                        </p:tgtEl>
                                        <p:attrNameLst>
                                          <p:attrName>style.visibility</p:attrName>
                                        </p:attrNameLst>
                                      </p:cBhvr>
                                      <p:to>
                                        <p:strVal val="hidden"/>
                                      </p:to>
                                    </p:set>
                                  </p:childTnLst>
                                </p:cTn>
                              </p:par>
                              <p:par>
                                <p:cTn id="37" presetID="2" presetClass="exit" presetSubtype="2" fill="hold" nodeType="withEffect">
                                  <p:stCondLst>
                                    <p:cond delay="0"/>
                                  </p:stCondLst>
                                  <p:childTnLst>
                                    <p:anim calcmode="lin" valueType="num">
                                      <p:cBhvr additive="base">
                                        <p:cTn id="38" dur="500"/>
                                        <p:tgtEl>
                                          <p:spTgt spid="10"/>
                                        </p:tgtEl>
                                        <p:attrNameLst>
                                          <p:attrName>ppt_x</p:attrName>
                                        </p:attrNameLst>
                                      </p:cBhvr>
                                      <p:tavLst>
                                        <p:tav tm="0">
                                          <p:val>
                                            <p:strVal val="ppt_x"/>
                                          </p:val>
                                        </p:tav>
                                        <p:tav tm="100000">
                                          <p:val>
                                            <p:strVal val="1+ppt_w/2"/>
                                          </p:val>
                                        </p:tav>
                                      </p:tavLst>
                                    </p:anim>
                                    <p:anim calcmode="lin" valueType="num">
                                      <p:cBhvr additive="base">
                                        <p:cTn id="39" dur="500"/>
                                        <p:tgtEl>
                                          <p:spTgt spid="10"/>
                                        </p:tgtEl>
                                        <p:attrNameLst>
                                          <p:attrName>ppt_y</p:attrName>
                                        </p:attrNameLst>
                                      </p:cBhvr>
                                      <p:tavLst>
                                        <p:tav tm="0">
                                          <p:val>
                                            <p:strVal val="ppt_y"/>
                                          </p:val>
                                        </p:tav>
                                        <p:tav tm="100000">
                                          <p:val>
                                            <p:strVal val="ppt_y"/>
                                          </p:val>
                                        </p:tav>
                                      </p:tavLst>
                                    </p:anim>
                                    <p:set>
                                      <p:cBhvr>
                                        <p:cTn id="40" dur="1" fill="hold">
                                          <p:stCondLst>
                                            <p:cond delay="499"/>
                                          </p:stCondLst>
                                        </p:cTn>
                                        <p:tgtEl>
                                          <p:spTgt spid="10"/>
                                        </p:tgtEl>
                                        <p:attrNameLst>
                                          <p:attrName>style.visibility</p:attrName>
                                        </p:attrNameLst>
                                      </p:cBhvr>
                                      <p:to>
                                        <p:strVal val="hidden"/>
                                      </p:to>
                                    </p:set>
                                  </p:childTnLst>
                                </p:cTn>
                              </p:par>
                              <p:par>
                                <p:cTn id="41" presetID="2" presetClass="exit" presetSubtype="2" fill="hold" nodeType="withEffect">
                                  <p:stCondLst>
                                    <p:cond delay="0"/>
                                  </p:stCondLst>
                                  <p:childTnLst>
                                    <p:anim calcmode="lin" valueType="num">
                                      <p:cBhvr additive="base">
                                        <p:cTn id="42" dur="500"/>
                                        <p:tgtEl>
                                          <p:spTgt spid="13"/>
                                        </p:tgtEl>
                                        <p:attrNameLst>
                                          <p:attrName>ppt_x</p:attrName>
                                        </p:attrNameLst>
                                      </p:cBhvr>
                                      <p:tavLst>
                                        <p:tav tm="0">
                                          <p:val>
                                            <p:strVal val="ppt_x"/>
                                          </p:val>
                                        </p:tav>
                                        <p:tav tm="100000">
                                          <p:val>
                                            <p:strVal val="1+ppt_w/2"/>
                                          </p:val>
                                        </p:tav>
                                      </p:tavLst>
                                    </p:anim>
                                    <p:anim calcmode="lin" valueType="num">
                                      <p:cBhvr additive="base">
                                        <p:cTn id="43" dur="500"/>
                                        <p:tgtEl>
                                          <p:spTgt spid="13"/>
                                        </p:tgtEl>
                                        <p:attrNameLst>
                                          <p:attrName>ppt_y</p:attrName>
                                        </p:attrNameLst>
                                      </p:cBhvr>
                                      <p:tavLst>
                                        <p:tav tm="0">
                                          <p:val>
                                            <p:strVal val="ppt_y"/>
                                          </p:val>
                                        </p:tav>
                                        <p:tav tm="100000">
                                          <p:val>
                                            <p:strVal val="ppt_y"/>
                                          </p:val>
                                        </p:tav>
                                      </p:tavLst>
                                    </p:anim>
                                    <p:set>
                                      <p:cBhvr>
                                        <p:cTn id="44" dur="1" fill="hold">
                                          <p:stCondLst>
                                            <p:cond delay="499"/>
                                          </p:stCondLst>
                                        </p:cTn>
                                        <p:tgtEl>
                                          <p:spTgt spid="13"/>
                                        </p:tgtEl>
                                        <p:attrNameLst>
                                          <p:attrName>style.visibility</p:attrName>
                                        </p:attrNameLst>
                                      </p:cBhvr>
                                      <p:to>
                                        <p:strVal val="hidden"/>
                                      </p:to>
                                    </p:set>
                                  </p:childTnLst>
                                </p:cTn>
                              </p:par>
                              <p:par>
                                <p:cTn id="45" presetID="2" presetClass="exit" presetSubtype="2" fill="hold" nodeType="withEffect">
                                  <p:stCondLst>
                                    <p:cond delay="0"/>
                                  </p:stCondLst>
                                  <p:childTnLst>
                                    <p:anim calcmode="lin" valueType="num">
                                      <p:cBhvr additive="base">
                                        <p:cTn id="46" dur="500"/>
                                        <p:tgtEl>
                                          <p:spTgt spid="18"/>
                                        </p:tgtEl>
                                        <p:attrNameLst>
                                          <p:attrName>ppt_x</p:attrName>
                                        </p:attrNameLst>
                                      </p:cBhvr>
                                      <p:tavLst>
                                        <p:tav tm="0">
                                          <p:val>
                                            <p:strVal val="ppt_x"/>
                                          </p:val>
                                        </p:tav>
                                        <p:tav tm="100000">
                                          <p:val>
                                            <p:strVal val="1+ppt_w/2"/>
                                          </p:val>
                                        </p:tav>
                                      </p:tavLst>
                                    </p:anim>
                                    <p:anim calcmode="lin" valueType="num">
                                      <p:cBhvr additive="base">
                                        <p:cTn id="47" dur="500"/>
                                        <p:tgtEl>
                                          <p:spTgt spid="18"/>
                                        </p:tgtEl>
                                        <p:attrNameLst>
                                          <p:attrName>ppt_y</p:attrName>
                                        </p:attrNameLst>
                                      </p:cBhvr>
                                      <p:tavLst>
                                        <p:tav tm="0">
                                          <p:val>
                                            <p:strVal val="ppt_y"/>
                                          </p:val>
                                        </p:tav>
                                        <p:tav tm="100000">
                                          <p:val>
                                            <p:strVal val="ppt_y"/>
                                          </p:val>
                                        </p:tav>
                                      </p:tavLst>
                                    </p:anim>
                                    <p:set>
                                      <p:cBhvr>
                                        <p:cTn id="48" dur="1" fill="hold">
                                          <p:stCondLst>
                                            <p:cond delay="499"/>
                                          </p:stCondLst>
                                        </p:cTn>
                                        <p:tgtEl>
                                          <p:spTgt spid="1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5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5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1+#ppt_w/2"/>
                                          </p:val>
                                        </p:tav>
                                        <p:tav tm="100000">
                                          <p:val>
                                            <p:strVal val="#ppt_x"/>
                                          </p:val>
                                        </p:tav>
                                      </p:tavLst>
                                    </p:anim>
                                    <p:anim calcmode="lin" valueType="num">
                                      <p:cBhvr additive="base">
                                        <p:cTn id="7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4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par>
                                <p:cTn id="93" presetID="2" presetClass="entr" presetSubtype="2" fill="hold" nodeType="with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additive="base">
                                        <p:cTn id="95" dur="500" fill="hold"/>
                                        <p:tgtEl>
                                          <p:spTgt spid="10"/>
                                        </p:tgtEl>
                                        <p:attrNameLst>
                                          <p:attrName>ppt_x</p:attrName>
                                        </p:attrNameLst>
                                      </p:cBhvr>
                                      <p:tavLst>
                                        <p:tav tm="0">
                                          <p:val>
                                            <p:strVal val="1+#ppt_w/2"/>
                                          </p:val>
                                        </p:tav>
                                        <p:tav tm="100000">
                                          <p:val>
                                            <p:strVal val="#ppt_x"/>
                                          </p:val>
                                        </p:tav>
                                      </p:tavLst>
                                    </p:anim>
                                    <p:anim calcmode="lin" valueType="num">
                                      <p:cBhvr additive="base">
                                        <p:cTn id="96" dur="500" fill="hold"/>
                                        <p:tgtEl>
                                          <p:spTgt spid="10"/>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cBhvr additive="base">
                                        <p:cTn id="99" dur="500" fill="hold"/>
                                        <p:tgtEl>
                                          <p:spTgt spid="13"/>
                                        </p:tgtEl>
                                        <p:attrNameLst>
                                          <p:attrName>ppt_x</p:attrName>
                                        </p:attrNameLst>
                                      </p:cBhvr>
                                      <p:tavLst>
                                        <p:tav tm="0">
                                          <p:val>
                                            <p:strVal val="1+#ppt_w/2"/>
                                          </p:val>
                                        </p:tav>
                                        <p:tav tm="100000">
                                          <p:val>
                                            <p:strVal val="#ppt_x"/>
                                          </p:val>
                                        </p:tav>
                                      </p:tavLst>
                                    </p:anim>
                                    <p:anim calcmode="lin" valueType="num">
                                      <p:cBhvr additive="base">
                                        <p:cTn id="100" dur="500" fill="hold"/>
                                        <p:tgtEl>
                                          <p:spTgt spid="13"/>
                                        </p:tgtEl>
                                        <p:attrNameLst>
                                          <p:attrName>ppt_y</p:attrName>
                                        </p:attrNameLst>
                                      </p:cBhvr>
                                      <p:tavLst>
                                        <p:tav tm="0">
                                          <p:val>
                                            <p:strVal val="#ppt_y"/>
                                          </p:val>
                                        </p:tav>
                                        <p:tav tm="100000">
                                          <p:val>
                                            <p:strVal val="#ppt_y"/>
                                          </p:val>
                                        </p:tav>
                                      </p:tavLst>
                                    </p:anim>
                                  </p:childTnLst>
                                </p:cTn>
                              </p:par>
                              <p:par>
                                <p:cTn id="101" presetID="2" presetClass="entr" presetSubtype="2"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1+#ppt_w/2"/>
                                          </p:val>
                                        </p:tav>
                                        <p:tav tm="100000">
                                          <p:val>
                                            <p:strVal val="#ppt_x"/>
                                          </p:val>
                                        </p:tav>
                                      </p:tavLst>
                                    </p:anim>
                                    <p:anim calcmode="lin" valueType="num">
                                      <p:cBhvr additive="base">
                                        <p:cTn id="10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53"/>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2058"/>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52"/>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48"/>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0"/>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nodeType="clickEffect">
                                  <p:stCondLst>
                                    <p:cond delay="0"/>
                                  </p:stCondLst>
                                  <p:childTnLst>
                                    <p:set>
                                      <p:cBhvr>
                                        <p:cTn id="120" dur="1" fill="hold">
                                          <p:stCondLst>
                                            <p:cond delay="0"/>
                                          </p:stCondLst>
                                        </p:cTn>
                                        <p:tgtEl>
                                          <p:spTgt spid="14"/>
                                        </p:tgtEl>
                                        <p:attrNameLst>
                                          <p:attrName>style.visibility</p:attrName>
                                        </p:attrNameLst>
                                      </p:cBhvr>
                                      <p:to>
                                        <p:strVal val="visible"/>
                                      </p:to>
                                    </p:set>
                                    <p:anim calcmode="lin" valueType="num">
                                      <p:cBhvr additive="base">
                                        <p:cTn id="121" dur="500" fill="hold"/>
                                        <p:tgtEl>
                                          <p:spTgt spid="14"/>
                                        </p:tgtEl>
                                        <p:attrNameLst>
                                          <p:attrName>ppt_x</p:attrName>
                                        </p:attrNameLst>
                                      </p:cBhvr>
                                      <p:tavLst>
                                        <p:tav tm="0">
                                          <p:val>
                                            <p:strVal val="1+#ppt_w/2"/>
                                          </p:val>
                                        </p:tav>
                                        <p:tav tm="100000">
                                          <p:val>
                                            <p:strVal val="#ppt_x"/>
                                          </p:val>
                                        </p:tav>
                                      </p:tavLst>
                                    </p:anim>
                                    <p:anim calcmode="lin" valueType="num">
                                      <p:cBhvr additive="base">
                                        <p:cTn id="1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5B59-147B-4DBB-A51B-F48FE9142EA9}"/>
              </a:ext>
            </a:extLst>
          </p:cNvPr>
          <p:cNvSpPr>
            <a:spLocks noGrp="1"/>
          </p:cNvSpPr>
          <p:nvPr>
            <p:ph type="title"/>
          </p:nvPr>
        </p:nvSpPr>
        <p:spPr/>
        <p:txBody>
          <a:bodyPr/>
          <a:lstStyle/>
          <a:p>
            <a:r>
              <a:rPr lang="en-US" dirty="0"/>
              <a:t>Fundamental idea: matching</a:t>
            </a:r>
          </a:p>
        </p:txBody>
      </p:sp>
      <p:sp>
        <p:nvSpPr>
          <p:cNvPr id="3" name="Content Placeholder 2">
            <a:extLst>
              <a:ext uri="{FF2B5EF4-FFF2-40B4-BE49-F238E27FC236}">
                <a16:creationId xmlns:a16="http://schemas.microsoft.com/office/drawing/2014/main" id="{D6610263-FE0E-47A8-BE9D-BED369C33680}"/>
              </a:ext>
            </a:extLst>
          </p:cNvPr>
          <p:cNvSpPr>
            <a:spLocks noGrp="1"/>
          </p:cNvSpPr>
          <p:nvPr>
            <p:ph idx="1"/>
          </p:nvPr>
        </p:nvSpPr>
        <p:spPr>
          <a:xfrm>
            <a:off x="1024128" y="2286000"/>
            <a:ext cx="9720073" cy="1143000"/>
          </a:xfrm>
        </p:spPr>
        <p:txBody>
          <a:bodyPr>
            <a:normAutofit/>
          </a:bodyPr>
          <a:lstStyle/>
          <a:p>
            <a:r>
              <a:rPr lang="en-US" sz="2800" dirty="0"/>
              <a:t>Two collections of objects are </a:t>
            </a:r>
            <a:r>
              <a:rPr lang="en-US" sz="2800" b="1" dirty="0"/>
              <a:t>“the same size” </a:t>
            </a:r>
            <a:r>
              <a:rPr lang="en-US" sz="2800" dirty="0"/>
              <a:t>if you can match up (one-to-one) objects from each set with no leftovers.</a:t>
            </a:r>
          </a:p>
        </p:txBody>
      </p:sp>
      <p:grpSp>
        <p:nvGrpSpPr>
          <p:cNvPr id="20" name="Group 19">
            <a:extLst>
              <a:ext uri="{FF2B5EF4-FFF2-40B4-BE49-F238E27FC236}">
                <a16:creationId xmlns:a16="http://schemas.microsoft.com/office/drawing/2014/main" id="{EF0E3A30-A198-4F19-9244-449CDE82687B}"/>
              </a:ext>
            </a:extLst>
          </p:cNvPr>
          <p:cNvGrpSpPr/>
          <p:nvPr/>
        </p:nvGrpSpPr>
        <p:grpSpPr>
          <a:xfrm>
            <a:off x="1024128" y="3429000"/>
            <a:ext cx="2118360" cy="3032760"/>
            <a:chOff x="1024128" y="3429000"/>
            <a:chExt cx="2118360" cy="3032760"/>
          </a:xfrm>
        </p:grpSpPr>
        <p:sp>
          <p:nvSpPr>
            <p:cNvPr id="4" name="Oval 3">
              <a:extLst>
                <a:ext uri="{FF2B5EF4-FFF2-40B4-BE49-F238E27FC236}">
                  <a16:creationId xmlns:a16="http://schemas.microsoft.com/office/drawing/2014/main" id="{828AE619-9EED-4D0B-A09D-4E9F9B37A690}"/>
                </a:ext>
              </a:extLst>
            </p:cNvPr>
            <p:cNvSpPr/>
            <p:nvPr/>
          </p:nvSpPr>
          <p:spPr>
            <a:xfrm>
              <a:off x="1024128" y="3429000"/>
              <a:ext cx="2118360" cy="3032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Duck">
              <a:extLst>
                <a:ext uri="{FF2B5EF4-FFF2-40B4-BE49-F238E27FC236}">
                  <a16:creationId xmlns:a16="http://schemas.microsoft.com/office/drawing/2014/main" id="{65CB0D71-C016-4211-BCB8-005233F432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82496" y="3567684"/>
              <a:ext cx="658368" cy="658368"/>
            </a:xfrm>
            <a:prstGeom prst="rect">
              <a:avLst/>
            </a:prstGeom>
          </p:spPr>
        </p:pic>
        <p:pic>
          <p:nvPicPr>
            <p:cNvPr id="9" name="Graphic 8" descr="Duck">
              <a:extLst>
                <a:ext uri="{FF2B5EF4-FFF2-40B4-BE49-F238E27FC236}">
                  <a16:creationId xmlns:a16="http://schemas.microsoft.com/office/drawing/2014/main" id="{80D9E0D5-9086-409C-94C6-556D7D99A3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3308" y="3959352"/>
              <a:ext cx="658368" cy="658368"/>
            </a:xfrm>
            <a:prstGeom prst="rect">
              <a:avLst/>
            </a:prstGeom>
          </p:spPr>
        </p:pic>
        <p:pic>
          <p:nvPicPr>
            <p:cNvPr id="10" name="Graphic 9" descr="Duck">
              <a:extLst>
                <a:ext uri="{FF2B5EF4-FFF2-40B4-BE49-F238E27FC236}">
                  <a16:creationId xmlns:a16="http://schemas.microsoft.com/office/drawing/2014/main" id="{05BD5327-272E-452A-85A8-CAB1E22B44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0284" y="4364736"/>
              <a:ext cx="658368" cy="658368"/>
            </a:xfrm>
            <a:prstGeom prst="rect">
              <a:avLst/>
            </a:prstGeom>
          </p:spPr>
        </p:pic>
        <p:pic>
          <p:nvPicPr>
            <p:cNvPr id="11" name="Graphic 10" descr="Duck">
              <a:extLst>
                <a:ext uri="{FF2B5EF4-FFF2-40B4-BE49-F238E27FC236}">
                  <a16:creationId xmlns:a16="http://schemas.microsoft.com/office/drawing/2014/main" id="{78131536-06C0-4EA1-8770-96D873CC66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1096" y="5026152"/>
              <a:ext cx="658368" cy="658368"/>
            </a:xfrm>
            <a:prstGeom prst="rect">
              <a:avLst/>
            </a:prstGeom>
          </p:spPr>
        </p:pic>
        <p:pic>
          <p:nvPicPr>
            <p:cNvPr id="12" name="Graphic 11" descr="Duck">
              <a:extLst>
                <a:ext uri="{FF2B5EF4-FFF2-40B4-BE49-F238E27FC236}">
                  <a16:creationId xmlns:a16="http://schemas.microsoft.com/office/drawing/2014/main" id="{0A6687F3-F6BA-4E3D-9977-F6DD9DD3FC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82496" y="5684520"/>
              <a:ext cx="658368" cy="658368"/>
            </a:xfrm>
            <a:prstGeom prst="rect">
              <a:avLst/>
            </a:prstGeom>
          </p:spPr>
        </p:pic>
      </p:grpSp>
      <p:grpSp>
        <p:nvGrpSpPr>
          <p:cNvPr id="21" name="Group 20">
            <a:extLst>
              <a:ext uri="{FF2B5EF4-FFF2-40B4-BE49-F238E27FC236}">
                <a16:creationId xmlns:a16="http://schemas.microsoft.com/office/drawing/2014/main" id="{9A4086E4-5936-401C-B15A-953AD14E1D47}"/>
              </a:ext>
            </a:extLst>
          </p:cNvPr>
          <p:cNvGrpSpPr/>
          <p:nvPr/>
        </p:nvGrpSpPr>
        <p:grpSpPr>
          <a:xfrm>
            <a:off x="3800856" y="3429000"/>
            <a:ext cx="2118360" cy="3032760"/>
            <a:chOff x="3800856" y="3429000"/>
            <a:chExt cx="2118360" cy="3032760"/>
          </a:xfrm>
        </p:grpSpPr>
        <p:sp>
          <p:nvSpPr>
            <p:cNvPr id="13" name="Oval 12">
              <a:extLst>
                <a:ext uri="{FF2B5EF4-FFF2-40B4-BE49-F238E27FC236}">
                  <a16:creationId xmlns:a16="http://schemas.microsoft.com/office/drawing/2014/main" id="{A3C45AF2-1566-4FA6-B64B-4321F23FDE89}"/>
                </a:ext>
              </a:extLst>
            </p:cNvPr>
            <p:cNvSpPr/>
            <p:nvPr/>
          </p:nvSpPr>
          <p:spPr>
            <a:xfrm>
              <a:off x="3800856" y="3429000"/>
              <a:ext cx="2118360" cy="3032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Donut">
              <a:extLst>
                <a:ext uri="{FF2B5EF4-FFF2-40B4-BE49-F238E27FC236}">
                  <a16:creationId xmlns:a16="http://schemas.microsoft.com/office/drawing/2014/main" id="{2F999FDD-56AD-418D-AF95-35D5ACF637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24172" y="3534156"/>
              <a:ext cx="658368" cy="658368"/>
            </a:xfrm>
            <a:prstGeom prst="rect">
              <a:avLst/>
            </a:prstGeom>
          </p:spPr>
        </p:pic>
        <p:pic>
          <p:nvPicPr>
            <p:cNvPr id="16" name="Graphic 15" descr="Donut">
              <a:extLst>
                <a:ext uri="{FF2B5EF4-FFF2-40B4-BE49-F238E27FC236}">
                  <a16:creationId xmlns:a16="http://schemas.microsoft.com/office/drawing/2014/main" id="{F4018D71-1954-44FB-9479-367DFDDBAD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9868" y="4035552"/>
              <a:ext cx="658368" cy="658368"/>
            </a:xfrm>
            <a:prstGeom prst="rect">
              <a:avLst/>
            </a:prstGeom>
          </p:spPr>
        </p:pic>
        <p:pic>
          <p:nvPicPr>
            <p:cNvPr id="17" name="Graphic 16" descr="Donut">
              <a:extLst>
                <a:ext uri="{FF2B5EF4-FFF2-40B4-BE49-F238E27FC236}">
                  <a16:creationId xmlns:a16="http://schemas.microsoft.com/office/drawing/2014/main" id="{2D8971E0-53D7-41FC-BCB2-4B01754AF5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38828" y="4571238"/>
              <a:ext cx="658368" cy="658368"/>
            </a:xfrm>
            <a:prstGeom prst="rect">
              <a:avLst/>
            </a:prstGeom>
          </p:spPr>
        </p:pic>
        <p:pic>
          <p:nvPicPr>
            <p:cNvPr id="18" name="Graphic 17" descr="Donut">
              <a:extLst>
                <a:ext uri="{FF2B5EF4-FFF2-40B4-BE49-F238E27FC236}">
                  <a16:creationId xmlns:a16="http://schemas.microsoft.com/office/drawing/2014/main" id="{A24A5A34-4EA7-4DF7-BD25-4C58EE7887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04816" y="5178552"/>
              <a:ext cx="658368" cy="658368"/>
            </a:xfrm>
            <a:prstGeom prst="rect">
              <a:avLst/>
            </a:prstGeom>
          </p:spPr>
        </p:pic>
        <p:pic>
          <p:nvPicPr>
            <p:cNvPr id="19" name="Graphic 18" descr="Donut">
              <a:extLst>
                <a:ext uri="{FF2B5EF4-FFF2-40B4-BE49-F238E27FC236}">
                  <a16:creationId xmlns:a16="http://schemas.microsoft.com/office/drawing/2014/main" id="{019003C4-309F-4857-9639-E2D3FE3509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46448" y="5600700"/>
              <a:ext cx="658368" cy="658368"/>
            </a:xfrm>
            <a:prstGeom prst="rect">
              <a:avLst/>
            </a:prstGeom>
          </p:spPr>
        </p:pic>
      </p:grpSp>
      <p:cxnSp>
        <p:nvCxnSpPr>
          <p:cNvPr id="23" name="Straight Arrow Connector 22">
            <a:extLst>
              <a:ext uri="{FF2B5EF4-FFF2-40B4-BE49-F238E27FC236}">
                <a16:creationId xmlns:a16="http://schemas.microsoft.com/office/drawing/2014/main" id="{6522FADF-53DA-4152-8A8D-033311A145CF}"/>
              </a:ext>
            </a:extLst>
          </p:cNvPr>
          <p:cNvCxnSpPr>
            <a:stCxn id="6" idx="3"/>
            <a:endCxn id="15" idx="1"/>
          </p:cNvCxnSpPr>
          <p:nvPr/>
        </p:nvCxnSpPr>
        <p:spPr>
          <a:xfrm flipV="1">
            <a:off x="2340864" y="3863340"/>
            <a:ext cx="2083308" cy="3352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826D49F-F46C-4933-B193-5E436F6A1DAA}"/>
              </a:ext>
            </a:extLst>
          </p:cNvPr>
          <p:cNvCxnSpPr>
            <a:cxnSpLocks/>
          </p:cNvCxnSpPr>
          <p:nvPr/>
        </p:nvCxnSpPr>
        <p:spPr>
          <a:xfrm>
            <a:off x="2627376" y="4309110"/>
            <a:ext cx="2369820" cy="29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EEA3EE-B906-4EF8-BF1A-D992AB607083}"/>
              </a:ext>
            </a:extLst>
          </p:cNvPr>
          <p:cNvCxnSpPr>
            <a:cxnSpLocks/>
          </p:cNvCxnSpPr>
          <p:nvPr/>
        </p:nvCxnSpPr>
        <p:spPr>
          <a:xfrm>
            <a:off x="2011680" y="4745736"/>
            <a:ext cx="2319528" cy="11506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AD42B4F-3BB9-4141-B7BC-24D8210D8D62}"/>
              </a:ext>
            </a:extLst>
          </p:cNvPr>
          <p:cNvCxnSpPr>
            <a:cxnSpLocks/>
            <a:endCxn id="18" idx="1"/>
          </p:cNvCxnSpPr>
          <p:nvPr/>
        </p:nvCxnSpPr>
        <p:spPr>
          <a:xfrm>
            <a:off x="2569464" y="5314188"/>
            <a:ext cx="2435352" cy="1935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75423EC-2F6A-4CF2-8774-68D161D5E383}"/>
              </a:ext>
            </a:extLst>
          </p:cNvPr>
          <p:cNvCxnSpPr/>
          <p:nvPr/>
        </p:nvCxnSpPr>
        <p:spPr>
          <a:xfrm flipV="1">
            <a:off x="2249424" y="5981700"/>
            <a:ext cx="2083308" cy="3352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8541FA99-F409-4052-AD9C-FFB613CEEA53}"/>
              </a:ext>
            </a:extLst>
          </p:cNvPr>
          <p:cNvGrpSpPr/>
          <p:nvPr/>
        </p:nvGrpSpPr>
        <p:grpSpPr>
          <a:xfrm>
            <a:off x="6902196" y="3559302"/>
            <a:ext cx="1844040" cy="2927604"/>
            <a:chOff x="6902196" y="3559302"/>
            <a:chExt cx="1844040" cy="2927604"/>
          </a:xfrm>
        </p:grpSpPr>
        <p:sp>
          <p:nvSpPr>
            <p:cNvPr id="31" name="Oval 30">
              <a:extLst>
                <a:ext uri="{FF2B5EF4-FFF2-40B4-BE49-F238E27FC236}">
                  <a16:creationId xmlns:a16="http://schemas.microsoft.com/office/drawing/2014/main" id="{A15881DE-9990-497A-8950-C4E6A2A50824}"/>
                </a:ext>
              </a:extLst>
            </p:cNvPr>
            <p:cNvSpPr/>
            <p:nvPr/>
          </p:nvSpPr>
          <p:spPr>
            <a:xfrm>
              <a:off x="6902196" y="3559302"/>
              <a:ext cx="1844040" cy="292760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Baby">
              <a:extLst>
                <a:ext uri="{FF2B5EF4-FFF2-40B4-BE49-F238E27FC236}">
                  <a16:creationId xmlns:a16="http://schemas.microsoft.com/office/drawing/2014/main" id="{268CA095-3D73-44DB-B2AC-813F6FE1C4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58228" y="3851910"/>
              <a:ext cx="842010" cy="842010"/>
            </a:xfrm>
            <a:prstGeom prst="rect">
              <a:avLst/>
            </a:prstGeom>
          </p:spPr>
        </p:pic>
        <p:pic>
          <p:nvPicPr>
            <p:cNvPr id="35" name="Graphic 34" descr="Baby">
              <a:extLst>
                <a:ext uri="{FF2B5EF4-FFF2-40B4-BE49-F238E27FC236}">
                  <a16:creationId xmlns:a16="http://schemas.microsoft.com/office/drawing/2014/main" id="{AAFD4F3B-814D-49D2-AC8A-AD10EDE4F3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69911" y="4693920"/>
              <a:ext cx="842010" cy="842010"/>
            </a:xfrm>
            <a:prstGeom prst="rect">
              <a:avLst/>
            </a:prstGeom>
          </p:spPr>
        </p:pic>
        <p:pic>
          <p:nvPicPr>
            <p:cNvPr id="36" name="Graphic 35" descr="Baby">
              <a:extLst>
                <a:ext uri="{FF2B5EF4-FFF2-40B4-BE49-F238E27FC236}">
                  <a16:creationId xmlns:a16="http://schemas.microsoft.com/office/drawing/2014/main" id="{1B8A56B6-CB6A-480A-88BD-50AD6B3C6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48906" y="5417058"/>
              <a:ext cx="842010" cy="842010"/>
            </a:xfrm>
            <a:prstGeom prst="rect">
              <a:avLst/>
            </a:prstGeom>
          </p:spPr>
        </p:pic>
      </p:grpSp>
      <p:grpSp>
        <p:nvGrpSpPr>
          <p:cNvPr id="51" name="Group 50">
            <a:extLst>
              <a:ext uri="{FF2B5EF4-FFF2-40B4-BE49-F238E27FC236}">
                <a16:creationId xmlns:a16="http://schemas.microsoft.com/office/drawing/2014/main" id="{112699A4-4DC7-47A7-92DC-613D55571F0E}"/>
              </a:ext>
            </a:extLst>
          </p:cNvPr>
          <p:cNvGrpSpPr/>
          <p:nvPr/>
        </p:nvGrpSpPr>
        <p:grpSpPr>
          <a:xfrm>
            <a:off x="9358884" y="3567684"/>
            <a:ext cx="1844040" cy="2927604"/>
            <a:chOff x="9358884" y="3567684"/>
            <a:chExt cx="1844040" cy="2927604"/>
          </a:xfrm>
        </p:grpSpPr>
        <p:sp>
          <p:nvSpPr>
            <p:cNvPr id="32" name="Oval 31">
              <a:extLst>
                <a:ext uri="{FF2B5EF4-FFF2-40B4-BE49-F238E27FC236}">
                  <a16:creationId xmlns:a16="http://schemas.microsoft.com/office/drawing/2014/main" id="{09DEB371-B645-47A8-86AD-C8D1D83D8221}"/>
                </a:ext>
              </a:extLst>
            </p:cNvPr>
            <p:cNvSpPr/>
            <p:nvPr/>
          </p:nvSpPr>
          <p:spPr>
            <a:xfrm>
              <a:off x="9358884" y="3567684"/>
              <a:ext cx="1844040" cy="292760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Game controller">
              <a:extLst>
                <a:ext uri="{FF2B5EF4-FFF2-40B4-BE49-F238E27FC236}">
                  <a16:creationId xmlns:a16="http://schemas.microsoft.com/office/drawing/2014/main" id="{223C2D9A-A20B-435F-931F-70C9F6B9F1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53245" y="4090418"/>
              <a:ext cx="655318" cy="655318"/>
            </a:xfrm>
            <a:prstGeom prst="rect">
              <a:avLst/>
            </a:prstGeom>
          </p:spPr>
        </p:pic>
        <p:pic>
          <p:nvPicPr>
            <p:cNvPr id="39" name="Graphic 38" descr="Game controller">
              <a:extLst>
                <a:ext uri="{FF2B5EF4-FFF2-40B4-BE49-F238E27FC236}">
                  <a16:creationId xmlns:a16="http://schemas.microsoft.com/office/drawing/2014/main" id="{6CC000AF-4C29-4C53-B350-287BEC46EE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53245" y="4911852"/>
              <a:ext cx="655318" cy="655318"/>
            </a:xfrm>
            <a:prstGeom prst="rect">
              <a:avLst/>
            </a:prstGeom>
          </p:spPr>
        </p:pic>
      </p:grpSp>
      <p:cxnSp>
        <p:nvCxnSpPr>
          <p:cNvPr id="41" name="Straight Arrow Connector 40">
            <a:extLst>
              <a:ext uri="{FF2B5EF4-FFF2-40B4-BE49-F238E27FC236}">
                <a16:creationId xmlns:a16="http://schemas.microsoft.com/office/drawing/2014/main" id="{D6696A0A-F09B-4DB3-B77F-CA0EAC48A3A5}"/>
              </a:ext>
            </a:extLst>
          </p:cNvPr>
          <p:cNvCxnSpPr/>
          <p:nvPr/>
        </p:nvCxnSpPr>
        <p:spPr>
          <a:xfrm>
            <a:off x="8000238" y="4272915"/>
            <a:ext cx="1953007" cy="9182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4EB942A-D3C8-40B9-BC93-140FE608ED0B}"/>
              </a:ext>
            </a:extLst>
          </p:cNvPr>
          <p:cNvCxnSpPr>
            <a:cxnSpLocks/>
          </p:cNvCxnSpPr>
          <p:nvPr/>
        </p:nvCxnSpPr>
        <p:spPr>
          <a:xfrm>
            <a:off x="8382380" y="5129402"/>
            <a:ext cx="1546860" cy="10020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41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1E5E-B9AE-4788-A3B1-BBAA47F94787}"/>
              </a:ext>
            </a:extLst>
          </p:cNvPr>
          <p:cNvSpPr>
            <a:spLocks noGrp="1"/>
          </p:cNvSpPr>
          <p:nvPr>
            <p:ph type="title"/>
          </p:nvPr>
        </p:nvSpPr>
        <p:spPr/>
        <p:txBody>
          <a:bodyPr/>
          <a:lstStyle/>
          <a:p>
            <a:r>
              <a:rPr lang="en-US" dirty="0"/>
              <a:t>Comparing sizes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A017719-C149-4AB8-8F31-7A7457E12F01}"/>
                  </a:ext>
                </a:extLst>
              </p:cNvPr>
              <p:cNvSpPr txBox="1"/>
              <p:nvPr/>
            </p:nvSpPr>
            <p:spPr>
              <a:xfrm>
                <a:off x="1764898" y="4175683"/>
                <a:ext cx="210833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 2, 3, 4, . . . }</m:t>
                      </m:r>
                    </m:oMath>
                  </m:oMathPara>
                </a14:m>
                <a:endParaRPr lang="en-US" sz="2800" dirty="0"/>
              </a:p>
            </p:txBody>
          </p:sp>
        </mc:Choice>
        <mc:Fallback xmlns="">
          <p:sp>
            <p:nvSpPr>
              <p:cNvPr id="14" name="TextBox 13">
                <a:extLst>
                  <a:ext uri="{FF2B5EF4-FFF2-40B4-BE49-F238E27FC236}">
                    <a16:creationId xmlns:a16="http://schemas.microsoft.com/office/drawing/2014/main" id="{FA017719-C149-4AB8-8F31-7A7457E12F01}"/>
                  </a:ext>
                </a:extLst>
              </p:cNvPr>
              <p:cNvSpPr txBox="1">
                <a:spLocks noRot="1" noChangeAspect="1" noMove="1" noResize="1" noEditPoints="1" noAdjustHandles="1" noChangeArrowheads="1" noChangeShapeType="1" noTextEdit="1"/>
              </p:cNvSpPr>
              <p:nvPr/>
            </p:nvSpPr>
            <p:spPr>
              <a:xfrm>
                <a:off x="1764898" y="4175683"/>
                <a:ext cx="2108334"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179F70C-BE85-4FEE-8191-EEC14C8E709F}"/>
                  </a:ext>
                </a:extLst>
              </p:cNvPr>
              <p:cNvSpPr txBox="1"/>
              <p:nvPr/>
            </p:nvSpPr>
            <p:spPr>
              <a:xfrm>
                <a:off x="1786092" y="5420948"/>
                <a:ext cx="210833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 2, 3, 4, . . . }</m:t>
                      </m:r>
                    </m:oMath>
                  </m:oMathPara>
                </a14:m>
                <a:endParaRPr lang="en-US" sz="2800" dirty="0"/>
              </a:p>
            </p:txBody>
          </p:sp>
        </mc:Choice>
        <mc:Fallback xmlns="">
          <p:sp>
            <p:nvSpPr>
              <p:cNvPr id="15" name="TextBox 14">
                <a:extLst>
                  <a:ext uri="{FF2B5EF4-FFF2-40B4-BE49-F238E27FC236}">
                    <a16:creationId xmlns:a16="http://schemas.microsoft.com/office/drawing/2014/main" id="{5179F70C-BE85-4FEE-8191-EEC14C8E709F}"/>
                  </a:ext>
                </a:extLst>
              </p:cNvPr>
              <p:cNvSpPr txBox="1">
                <a:spLocks noRot="1" noChangeAspect="1" noMove="1" noResize="1" noEditPoints="1" noAdjustHandles="1" noChangeArrowheads="1" noChangeShapeType="1" noTextEdit="1"/>
              </p:cNvSpPr>
              <p:nvPr/>
            </p:nvSpPr>
            <p:spPr>
              <a:xfrm>
                <a:off x="1786092" y="5420948"/>
                <a:ext cx="2108334"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07294B9-CE49-49F0-92C4-73B3D1B0E009}"/>
                  </a:ext>
                </a:extLst>
              </p:cNvPr>
              <p:cNvSpPr txBox="1"/>
              <p:nvPr/>
            </p:nvSpPr>
            <p:spPr>
              <a:xfrm>
                <a:off x="2072052" y="1936365"/>
                <a:ext cx="159338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 2, 3}</m:t>
                      </m:r>
                    </m:oMath>
                  </m:oMathPara>
                </a14:m>
                <a:endParaRPr lang="en-US" sz="3600" dirty="0"/>
              </a:p>
            </p:txBody>
          </p:sp>
        </mc:Choice>
        <mc:Fallback xmlns="">
          <p:sp>
            <p:nvSpPr>
              <p:cNvPr id="20" name="TextBox 19">
                <a:extLst>
                  <a:ext uri="{FF2B5EF4-FFF2-40B4-BE49-F238E27FC236}">
                    <a16:creationId xmlns:a16="http://schemas.microsoft.com/office/drawing/2014/main" id="{B07294B9-CE49-49F0-92C4-73B3D1B0E009}"/>
                  </a:ext>
                </a:extLst>
              </p:cNvPr>
              <p:cNvSpPr txBox="1">
                <a:spLocks noRot="1" noChangeAspect="1" noMove="1" noResize="1" noEditPoints="1" noAdjustHandles="1" noChangeArrowheads="1" noChangeShapeType="1" noTextEdit="1"/>
              </p:cNvSpPr>
              <p:nvPr/>
            </p:nvSpPr>
            <p:spPr>
              <a:xfrm>
                <a:off x="2072052" y="1936365"/>
                <a:ext cx="1593385" cy="553998"/>
              </a:xfrm>
              <a:prstGeom prst="rect">
                <a:avLst/>
              </a:prstGeom>
              <a:blipFill>
                <a:blip r:embed="rId4"/>
                <a:stretch>
                  <a:fillRect/>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B3C364F0-2370-408B-BFE1-991C4E4EE5B2}"/>
              </a:ext>
            </a:extLst>
          </p:cNvPr>
          <p:cNvCxnSpPr>
            <a:cxnSpLocks/>
          </p:cNvCxnSpPr>
          <p:nvPr/>
        </p:nvCxnSpPr>
        <p:spPr>
          <a:xfrm>
            <a:off x="2476645" y="2495416"/>
            <a:ext cx="0" cy="3923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009837D-0D2D-4F74-B0B2-D714A4667D50}"/>
                  </a:ext>
                </a:extLst>
              </p:cNvPr>
              <p:cNvSpPr txBox="1"/>
              <p:nvPr/>
            </p:nvSpPr>
            <p:spPr>
              <a:xfrm>
                <a:off x="5060308" y="1928995"/>
                <a:ext cx="159338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 2, 3}</m:t>
                      </m:r>
                    </m:oMath>
                  </m:oMathPara>
                </a14:m>
                <a:endParaRPr lang="en-US" sz="3600" dirty="0"/>
              </a:p>
            </p:txBody>
          </p:sp>
        </mc:Choice>
        <mc:Fallback xmlns="">
          <p:sp>
            <p:nvSpPr>
              <p:cNvPr id="28" name="TextBox 27">
                <a:extLst>
                  <a:ext uri="{FF2B5EF4-FFF2-40B4-BE49-F238E27FC236}">
                    <a16:creationId xmlns:a16="http://schemas.microsoft.com/office/drawing/2014/main" id="{0009837D-0D2D-4F74-B0B2-D714A4667D50}"/>
                  </a:ext>
                </a:extLst>
              </p:cNvPr>
              <p:cNvSpPr txBox="1">
                <a:spLocks noRot="1" noChangeAspect="1" noMove="1" noResize="1" noEditPoints="1" noAdjustHandles="1" noChangeArrowheads="1" noChangeShapeType="1" noTextEdit="1"/>
              </p:cNvSpPr>
              <p:nvPr/>
            </p:nvSpPr>
            <p:spPr>
              <a:xfrm>
                <a:off x="5060308" y="1928995"/>
                <a:ext cx="1593385" cy="553998"/>
              </a:xfrm>
              <a:prstGeom prst="rect">
                <a:avLst/>
              </a:prstGeom>
              <a:blipFill>
                <a:blip r:embed="rId5"/>
                <a:stretch>
                  <a:fillRect/>
                </a:stretch>
              </a:blipFill>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A4AC1CE0-A6D1-46BA-ADB4-9100D9527E23}"/>
              </a:ext>
            </a:extLst>
          </p:cNvPr>
          <p:cNvCxnSpPr>
            <a:cxnSpLocks/>
          </p:cNvCxnSpPr>
          <p:nvPr/>
        </p:nvCxnSpPr>
        <p:spPr>
          <a:xfrm>
            <a:off x="2877077" y="2513980"/>
            <a:ext cx="0" cy="3923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7E521DD-4E55-455E-B015-F731BA1B76B7}"/>
              </a:ext>
            </a:extLst>
          </p:cNvPr>
          <p:cNvCxnSpPr>
            <a:cxnSpLocks/>
          </p:cNvCxnSpPr>
          <p:nvPr/>
        </p:nvCxnSpPr>
        <p:spPr>
          <a:xfrm>
            <a:off x="3227338" y="2513980"/>
            <a:ext cx="0" cy="3923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577E7B6C-C0F6-4C52-9D00-2C25DDA51CD8}"/>
              </a:ext>
            </a:extLst>
          </p:cNvPr>
          <p:cNvSpPr txBox="1"/>
          <p:nvPr/>
        </p:nvSpPr>
        <p:spPr>
          <a:xfrm>
            <a:off x="7442052" y="2086021"/>
            <a:ext cx="4470620" cy="954107"/>
          </a:xfrm>
          <a:prstGeom prst="rect">
            <a:avLst/>
          </a:prstGeom>
          <a:noFill/>
        </p:spPr>
        <p:txBody>
          <a:bodyPr wrap="square" rtlCol="0">
            <a:spAutoFit/>
          </a:bodyPr>
          <a:lstStyle/>
          <a:p>
            <a:r>
              <a:rPr lang="en-US" sz="2800" dirty="0"/>
              <a:t>finite sets: doesn’t matter how you try to match them up</a:t>
            </a:r>
          </a:p>
        </p:txBody>
      </p:sp>
      <p:cxnSp>
        <p:nvCxnSpPr>
          <p:cNvPr id="70" name="Straight Arrow Connector 69">
            <a:extLst>
              <a:ext uri="{FF2B5EF4-FFF2-40B4-BE49-F238E27FC236}">
                <a16:creationId xmlns:a16="http://schemas.microsoft.com/office/drawing/2014/main" id="{0B2E23B0-BFCA-4FA7-9E6F-E20397329329}"/>
              </a:ext>
            </a:extLst>
          </p:cNvPr>
          <p:cNvCxnSpPr>
            <a:cxnSpLocks/>
          </p:cNvCxnSpPr>
          <p:nvPr/>
        </p:nvCxnSpPr>
        <p:spPr>
          <a:xfrm>
            <a:off x="2080973" y="4613794"/>
            <a:ext cx="0" cy="807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BF43809-8CE4-4378-B84F-28449C31258E}"/>
              </a:ext>
            </a:extLst>
          </p:cNvPr>
          <p:cNvCxnSpPr>
            <a:cxnSpLocks/>
          </p:cNvCxnSpPr>
          <p:nvPr/>
        </p:nvCxnSpPr>
        <p:spPr>
          <a:xfrm>
            <a:off x="2385773" y="4606570"/>
            <a:ext cx="0" cy="807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7949B443-B427-4804-B538-DEAF79F81447}"/>
              </a:ext>
            </a:extLst>
          </p:cNvPr>
          <p:cNvCxnSpPr>
            <a:cxnSpLocks/>
          </p:cNvCxnSpPr>
          <p:nvPr/>
        </p:nvCxnSpPr>
        <p:spPr>
          <a:xfrm>
            <a:off x="2705125" y="4613794"/>
            <a:ext cx="0" cy="807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994C2C3-BCE1-447F-879C-34B1090B0089}"/>
              </a:ext>
            </a:extLst>
          </p:cNvPr>
          <p:cNvCxnSpPr>
            <a:cxnSpLocks/>
          </p:cNvCxnSpPr>
          <p:nvPr/>
        </p:nvCxnSpPr>
        <p:spPr>
          <a:xfrm>
            <a:off x="3037128" y="4606570"/>
            <a:ext cx="0" cy="807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3190429-04B9-4EF6-B978-03D64786D16F}"/>
              </a:ext>
            </a:extLst>
          </p:cNvPr>
          <p:cNvCxnSpPr/>
          <p:nvPr/>
        </p:nvCxnSpPr>
        <p:spPr>
          <a:xfrm>
            <a:off x="1024128" y="3794760"/>
            <a:ext cx="10340947"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DAA4CE53-3B11-43CA-A77B-AECDAAC15FAD}"/>
                  </a:ext>
                </a:extLst>
              </p:cNvPr>
              <p:cNvSpPr txBox="1"/>
              <p:nvPr/>
            </p:nvSpPr>
            <p:spPr>
              <a:xfrm>
                <a:off x="5117722" y="4168459"/>
                <a:ext cx="210833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 2, 3, 4, . . . }</m:t>
                      </m:r>
                    </m:oMath>
                  </m:oMathPara>
                </a14:m>
                <a:endParaRPr lang="en-US" sz="2800" dirty="0"/>
              </a:p>
            </p:txBody>
          </p:sp>
        </mc:Choice>
        <mc:Fallback xmlns="">
          <p:sp>
            <p:nvSpPr>
              <p:cNvPr id="77" name="TextBox 76">
                <a:extLst>
                  <a:ext uri="{FF2B5EF4-FFF2-40B4-BE49-F238E27FC236}">
                    <a16:creationId xmlns:a16="http://schemas.microsoft.com/office/drawing/2014/main" id="{DAA4CE53-3B11-43CA-A77B-AECDAAC15FAD}"/>
                  </a:ext>
                </a:extLst>
              </p:cNvPr>
              <p:cNvSpPr txBox="1">
                <a:spLocks noRot="1" noChangeAspect="1" noMove="1" noResize="1" noEditPoints="1" noAdjustHandles="1" noChangeArrowheads="1" noChangeShapeType="1" noTextEdit="1"/>
              </p:cNvSpPr>
              <p:nvPr/>
            </p:nvSpPr>
            <p:spPr>
              <a:xfrm>
                <a:off x="5117722" y="4168459"/>
                <a:ext cx="2108334" cy="4308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73775D8-C4DD-47D6-86E5-AEB637869641}"/>
                  </a:ext>
                </a:extLst>
              </p:cNvPr>
              <p:cNvSpPr txBox="1"/>
              <p:nvPr/>
            </p:nvSpPr>
            <p:spPr>
              <a:xfrm>
                <a:off x="5138916" y="5413724"/>
                <a:ext cx="210833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 2, 3, 4, . . . }</m:t>
                      </m:r>
                    </m:oMath>
                  </m:oMathPara>
                </a14:m>
                <a:endParaRPr lang="en-US" sz="2800" dirty="0"/>
              </a:p>
            </p:txBody>
          </p:sp>
        </mc:Choice>
        <mc:Fallback xmlns="">
          <p:sp>
            <p:nvSpPr>
              <p:cNvPr id="78" name="TextBox 77">
                <a:extLst>
                  <a:ext uri="{FF2B5EF4-FFF2-40B4-BE49-F238E27FC236}">
                    <a16:creationId xmlns:a16="http://schemas.microsoft.com/office/drawing/2014/main" id="{D73775D8-C4DD-47D6-86E5-AEB637869641}"/>
                  </a:ext>
                </a:extLst>
              </p:cNvPr>
              <p:cNvSpPr txBox="1">
                <a:spLocks noRot="1" noChangeAspect="1" noMove="1" noResize="1" noEditPoints="1" noAdjustHandles="1" noChangeArrowheads="1" noChangeShapeType="1" noTextEdit="1"/>
              </p:cNvSpPr>
              <p:nvPr/>
            </p:nvSpPr>
            <p:spPr>
              <a:xfrm>
                <a:off x="5138916" y="5413724"/>
                <a:ext cx="2108334" cy="430887"/>
              </a:xfrm>
              <a:prstGeom prst="rect">
                <a:avLst/>
              </a:prstGeom>
              <a:blipFill>
                <a:blip r:embed="rId8"/>
                <a:stretch>
                  <a:fillRect/>
                </a:stretch>
              </a:blipFill>
            </p:spPr>
            <p:txBody>
              <a:bodyPr/>
              <a:lstStyle/>
              <a:p>
                <a:r>
                  <a:rPr lang="en-US">
                    <a:noFill/>
                  </a:rPr>
                  <a:t> </a:t>
                </a:r>
              </a:p>
            </p:txBody>
          </p:sp>
        </mc:Fallback>
      </mc:AlternateContent>
      <p:cxnSp>
        <p:nvCxnSpPr>
          <p:cNvPr id="79" name="Straight Arrow Connector 78">
            <a:extLst>
              <a:ext uri="{FF2B5EF4-FFF2-40B4-BE49-F238E27FC236}">
                <a16:creationId xmlns:a16="http://schemas.microsoft.com/office/drawing/2014/main" id="{B92F80F1-79A0-4BDA-89B6-3EA50108975D}"/>
              </a:ext>
            </a:extLst>
          </p:cNvPr>
          <p:cNvCxnSpPr>
            <a:cxnSpLocks/>
          </p:cNvCxnSpPr>
          <p:nvPr/>
        </p:nvCxnSpPr>
        <p:spPr>
          <a:xfrm>
            <a:off x="5433797" y="4606570"/>
            <a:ext cx="304800" cy="8143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ADBC714-0F5F-4F97-8C15-F2A10ACF47F9}"/>
              </a:ext>
            </a:extLst>
          </p:cNvPr>
          <p:cNvCxnSpPr>
            <a:cxnSpLocks/>
          </p:cNvCxnSpPr>
          <p:nvPr/>
        </p:nvCxnSpPr>
        <p:spPr>
          <a:xfrm>
            <a:off x="5738597" y="4599346"/>
            <a:ext cx="319352" cy="8216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73E4DCA0-E4AE-423E-8B02-D09FAEC6A0A8}"/>
              </a:ext>
            </a:extLst>
          </p:cNvPr>
          <p:cNvCxnSpPr>
            <a:cxnSpLocks/>
          </p:cNvCxnSpPr>
          <p:nvPr/>
        </p:nvCxnSpPr>
        <p:spPr>
          <a:xfrm>
            <a:off x="6057949" y="4606570"/>
            <a:ext cx="332003" cy="7999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1EBD554F-FFEF-4580-A8C4-8FB3CB7A23FF}"/>
              </a:ext>
            </a:extLst>
          </p:cNvPr>
          <p:cNvCxnSpPr>
            <a:cxnSpLocks/>
          </p:cNvCxnSpPr>
          <p:nvPr/>
        </p:nvCxnSpPr>
        <p:spPr>
          <a:xfrm>
            <a:off x="6389952" y="4599346"/>
            <a:ext cx="300408" cy="807154"/>
          </a:xfrm>
          <a:prstGeom prst="straightConnector1">
            <a:avLst/>
          </a:prstGeom>
          <a:ln>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71E94CD-2E63-4887-B5E7-C89C0957EF5B}"/>
              </a:ext>
            </a:extLst>
          </p:cNvPr>
          <p:cNvCxnSpPr>
            <a:cxnSpLocks/>
          </p:cNvCxnSpPr>
          <p:nvPr/>
        </p:nvCxnSpPr>
        <p:spPr>
          <a:xfrm>
            <a:off x="6678824" y="4599346"/>
            <a:ext cx="300408" cy="807154"/>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BF0EB3DF-D9B7-4CA3-82FF-6E221F555A86}"/>
              </a:ext>
            </a:extLst>
          </p:cNvPr>
          <p:cNvCxnSpPr>
            <a:cxnSpLocks/>
          </p:cNvCxnSpPr>
          <p:nvPr/>
        </p:nvCxnSpPr>
        <p:spPr>
          <a:xfrm>
            <a:off x="3440725" y="4613794"/>
            <a:ext cx="0" cy="807154"/>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65CBF787-2D53-4EF9-A450-6A7D6A9E3EDC}"/>
              </a:ext>
            </a:extLst>
          </p:cNvPr>
          <p:cNvSpPr txBox="1"/>
          <p:nvPr/>
        </p:nvSpPr>
        <p:spPr>
          <a:xfrm>
            <a:off x="8135265" y="4708814"/>
            <a:ext cx="2227935" cy="523220"/>
          </a:xfrm>
          <a:prstGeom prst="rect">
            <a:avLst/>
          </a:prstGeom>
          <a:noFill/>
        </p:spPr>
        <p:txBody>
          <a:bodyPr wrap="square" rtlCol="0">
            <a:spAutoFit/>
          </a:bodyPr>
          <a:lstStyle/>
          <a:p>
            <a:r>
              <a:rPr lang="en-US" sz="2800" dirty="0"/>
              <a:t>Oh dear….</a:t>
            </a:r>
          </a:p>
        </p:txBody>
      </p:sp>
      <p:grpSp>
        <p:nvGrpSpPr>
          <p:cNvPr id="99" name="Group 98">
            <a:extLst>
              <a:ext uri="{FF2B5EF4-FFF2-40B4-BE49-F238E27FC236}">
                <a16:creationId xmlns:a16="http://schemas.microsoft.com/office/drawing/2014/main" id="{AF5B87A4-BE7B-48EB-8EFC-9575646C6E03}"/>
              </a:ext>
            </a:extLst>
          </p:cNvPr>
          <p:cNvGrpSpPr/>
          <p:nvPr/>
        </p:nvGrpSpPr>
        <p:grpSpPr>
          <a:xfrm>
            <a:off x="2010821" y="2891986"/>
            <a:ext cx="1725463" cy="580084"/>
            <a:chOff x="1298121" y="2924021"/>
            <a:chExt cx="1725463" cy="580084"/>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042021E-5819-4D32-AC7C-6BC54BF8E321}"/>
                    </a:ext>
                  </a:extLst>
                </p:cNvPr>
                <p:cNvSpPr txBox="1"/>
                <p:nvPr/>
              </p:nvSpPr>
              <p:spPr>
                <a:xfrm>
                  <a:off x="1298121" y="2941912"/>
                  <a:ext cx="30617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m:t>
                        </m:r>
                      </m:oMath>
                    </m:oMathPara>
                  </a14:m>
                  <a:endParaRPr lang="en-US" sz="3600" dirty="0"/>
                </a:p>
              </p:txBody>
            </p:sp>
          </mc:Choice>
          <mc:Fallback xmlns="">
            <p:sp>
              <p:nvSpPr>
                <p:cNvPr id="29" name="TextBox 28">
                  <a:extLst>
                    <a:ext uri="{FF2B5EF4-FFF2-40B4-BE49-F238E27FC236}">
                      <a16:creationId xmlns:a16="http://schemas.microsoft.com/office/drawing/2014/main" id="{9042021E-5819-4D32-AC7C-6BC54BF8E321}"/>
                    </a:ext>
                  </a:extLst>
                </p:cNvPr>
                <p:cNvSpPr txBox="1">
                  <a:spLocks noRot="1" noChangeAspect="1" noMove="1" noResize="1" noEditPoints="1" noAdjustHandles="1" noChangeArrowheads="1" noChangeShapeType="1" noTextEdit="1"/>
                </p:cNvSpPr>
                <p:nvPr/>
              </p:nvSpPr>
              <p:spPr>
                <a:xfrm>
                  <a:off x="1298121" y="2941912"/>
                  <a:ext cx="306173" cy="553998"/>
                </a:xfrm>
                <a:prstGeom prst="rect">
                  <a:avLst/>
                </a:prstGeom>
                <a:blipFill>
                  <a:blip r:embed="rId9"/>
                  <a:stretch>
                    <a:fillRect/>
                  </a:stretch>
                </a:blipFill>
              </p:spPr>
              <p:txBody>
                <a:bodyPr/>
                <a:lstStyle/>
                <a:p>
                  <a:r>
                    <a:rPr lang="en-US">
                      <a:noFill/>
                    </a:rPr>
                    <a:t> </a:t>
                  </a:r>
                </a:p>
              </p:txBody>
            </p:sp>
          </mc:Fallback>
        </mc:AlternateContent>
        <p:pic>
          <p:nvPicPr>
            <p:cNvPr id="91" name="Graphic 90" descr="Hike">
              <a:extLst>
                <a:ext uri="{FF2B5EF4-FFF2-40B4-BE49-F238E27FC236}">
                  <a16:creationId xmlns:a16="http://schemas.microsoft.com/office/drawing/2014/main" id="{A54C1BA1-5D0C-4F39-98FF-1589A047BBF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97743" y="3001789"/>
              <a:ext cx="490844" cy="490844"/>
            </a:xfrm>
            <a:prstGeom prst="rect">
              <a:avLst/>
            </a:prstGeom>
          </p:spPr>
        </p:pic>
        <p:pic>
          <p:nvPicPr>
            <p:cNvPr id="93" name="Graphic 92" descr="Disk">
              <a:extLst>
                <a:ext uri="{FF2B5EF4-FFF2-40B4-BE49-F238E27FC236}">
                  <a16:creationId xmlns:a16="http://schemas.microsoft.com/office/drawing/2014/main" id="{3AB3CAF6-8B3F-42F5-8E71-4F334DBDAE7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8214" y="3018627"/>
              <a:ext cx="485478" cy="485478"/>
            </a:xfrm>
            <a:prstGeom prst="rect">
              <a:avLst/>
            </a:prstGeom>
          </p:spPr>
        </p:pic>
        <p:pic>
          <p:nvPicPr>
            <p:cNvPr id="95" name="Graphic 94" descr="Alarm Clock">
              <a:extLst>
                <a:ext uri="{FF2B5EF4-FFF2-40B4-BE49-F238E27FC236}">
                  <a16:creationId xmlns:a16="http://schemas.microsoft.com/office/drawing/2014/main" id="{32A03A65-51D3-49D1-BD7A-624A936495E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16518" y="2987606"/>
              <a:ext cx="485478" cy="485478"/>
            </a:xfrm>
            <a:prstGeom prst="rect">
              <a:avLst/>
            </a:prstGeom>
          </p:spPr>
        </p:pic>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E58C653B-CF64-450C-BB36-FFF06D886F6B}"/>
                    </a:ext>
                  </a:extLst>
                </p:cNvPr>
                <p:cNvSpPr txBox="1"/>
                <p:nvPr/>
              </p:nvSpPr>
              <p:spPr>
                <a:xfrm>
                  <a:off x="2717411" y="2924021"/>
                  <a:ext cx="30617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m:t>
                        </m:r>
                      </m:oMath>
                    </m:oMathPara>
                  </a14:m>
                  <a:endParaRPr lang="en-US" sz="3600" dirty="0"/>
                </a:p>
              </p:txBody>
            </p:sp>
          </mc:Choice>
          <mc:Fallback xmlns="">
            <p:sp>
              <p:nvSpPr>
                <p:cNvPr id="98" name="TextBox 97">
                  <a:extLst>
                    <a:ext uri="{FF2B5EF4-FFF2-40B4-BE49-F238E27FC236}">
                      <a16:creationId xmlns:a16="http://schemas.microsoft.com/office/drawing/2014/main" id="{E58C653B-CF64-450C-BB36-FFF06D886F6B}"/>
                    </a:ext>
                  </a:extLst>
                </p:cNvPr>
                <p:cNvSpPr txBox="1">
                  <a:spLocks noRot="1" noChangeAspect="1" noMove="1" noResize="1" noEditPoints="1" noAdjustHandles="1" noChangeArrowheads="1" noChangeShapeType="1" noTextEdit="1"/>
                </p:cNvSpPr>
                <p:nvPr/>
              </p:nvSpPr>
              <p:spPr>
                <a:xfrm>
                  <a:off x="2717411" y="2924021"/>
                  <a:ext cx="306173" cy="553998"/>
                </a:xfrm>
                <a:prstGeom prst="rect">
                  <a:avLst/>
                </a:prstGeom>
                <a:blipFill>
                  <a:blip r:embed="rId16"/>
                  <a:stretch>
                    <a:fillRect/>
                  </a:stretch>
                </a:blipFill>
              </p:spPr>
              <p:txBody>
                <a:bodyPr/>
                <a:lstStyle/>
                <a:p>
                  <a:r>
                    <a:rPr lang="en-US">
                      <a:noFill/>
                    </a:rPr>
                    <a:t> </a:t>
                  </a:r>
                </a:p>
              </p:txBody>
            </p:sp>
          </mc:Fallback>
        </mc:AlternateContent>
      </p:grpSp>
      <p:grpSp>
        <p:nvGrpSpPr>
          <p:cNvPr id="100" name="Group 99">
            <a:extLst>
              <a:ext uri="{FF2B5EF4-FFF2-40B4-BE49-F238E27FC236}">
                <a16:creationId xmlns:a16="http://schemas.microsoft.com/office/drawing/2014/main" id="{C8AEAE32-8B20-4D22-8487-132001883D5F}"/>
              </a:ext>
            </a:extLst>
          </p:cNvPr>
          <p:cNvGrpSpPr/>
          <p:nvPr/>
        </p:nvGrpSpPr>
        <p:grpSpPr>
          <a:xfrm>
            <a:off x="5030582" y="2907480"/>
            <a:ext cx="1725463" cy="580084"/>
            <a:chOff x="1298121" y="2924021"/>
            <a:chExt cx="1725463" cy="580084"/>
          </a:xfrm>
        </p:grpSpPr>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1ECD71CE-BA6F-4A32-8709-68041209A7F4}"/>
                    </a:ext>
                  </a:extLst>
                </p:cNvPr>
                <p:cNvSpPr txBox="1"/>
                <p:nvPr/>
              </p:nvSpPr>
              <p:spPr>
                <a:xfrm>
                  <a:off x="1298121" y="2941912"/>
                  <a:ext cx="30617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m:t>
                        </m:r>
                      </m:oMath>
                    </m:oMathPara>
                  </a14:m>
                  <a:endParaRPr lang="en-US" sz="3600" dirty="0"/>
                </a:p>
              </p:txBody>
            </p:sp>
          </mc:Choice>
          <mc:Fallback xmlns="">
            <p:sp>
              <p:nvSpPr>
                <p:cNvPr id="101" name="TextBox 100">
                  <a:extLst>
                    <a:ext uri="{FF2B5EF4-FFF2-40B4-BE49-F238E27FC236}">
                      <a16:creationId xmlns:a16="http://schemas.microsoft.com/office/drawing/2014/main" id="{1ECD71CE-BA6F-4A32-8709-68041209A7F4}"/>
                    </a:ext>
                  </a:extLst>
                </p:cNvPr>
                <p:cNvSpPr txBox="1">
                  <a:spLocks noRot="1" noChangeAspect="1" noMove="1" noResize="1" noEditPoints="1" noAdjustHandles="1" noChangeArrowheads="1" noChangeShapeType="1" noTextEdit="1"/>
                </p:cNvSpPr>
                <p:nvPr/>
              </p:nvSpPr>
              <p:spPr>
                <a:xfrm>
                  <a:off x="1298121" y="2941912"/>
                  <a:ext cx="306173" cy="553998"/>
                </a:xfrm>
                <a:prstGeom prst="rect">
                  <a:avLst/>
                </a:prstGeom>
                <a:blipFill>
                  <a:blip r:embed="rId17"/>
                  <a:stretch>
                    <a:fillRect/>
                  </a:stretch>
                </a:blipFill>
              </p:spPr>
              <p:txBody>
                <a:bodyPr/>
                <a:lstStyle/>
                <a:p>
                  <a:r>
                    <a:rPr lang="en-US">
                      <a:noFill/>
                    </a:rPr>
                    <a:t> </a:t>
                  </a:r>
                </a:p>
              </p:txBody>
            </p:sp>
          </mc:Fallback>
        </mc:AlternateContent>
        <p:pic>
          <p:nvPicPr>
            <p:cNvPr id="102" name="Graphic 101" descr="Hike">
              <a:extLst>
                <a:ext uri="{FF2B5EF4-FFF2-40B4-BE49-F238E27FC236}">
                  <a16:creationId xmlns:a16="http://schemas.microsoft.com/office/drawing/2014/main" id="{F6BA2145-12A3-4CB7-A553-7F6F26D100E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97743" y="3001789"/>
              <a:ext cx="490844" cy="490844"/>
            </a:xfrm>
            <a:prstGeom prst="rect">
              <a:avLst/>
            </a:prstGeom>
          </p:spPr>
        </p:pic>
        <p:pic>
          <p:nvPicPr>
            <p:cNvPr id="103" name="Graphic 102" descr="Disk">
              <a:extLst>
                <a:ext uri="{FF2B5EF4-FFF2-40B4-BE49-F238E27FC236}">
                  <a16:creationId xmlns:a16="http://schemas.microsoft.com/office/drawing/2014/main" id="{804BC91E-7769-41C6-80E8-8DB23E119D1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8214" y="3018627"/>
              <a:ext cx="485478" cy="485478"/>
            </a:xfrm>
            <a:prstGeom prst="rect">
              <a:avLst/>
            </a:prstGeom>
          </p:spPr>
        </p:pic>
        <p:pic>
          <p:nvPicPr>
            <p:cNvPr id="104" name="Graphic 103" descr="Alarm Clock">
              <a:extLst>
                <a:ext uri="{FF2B5EF4-FFF2-40B4-BE49-F238E27FC236}">
                  <a16:creationId xmlns:a16="http://schemas.microsoft.com/office/drawing/2014/main" id="{04299F43-DD74-4472-AF1C-65C5BD9E6B6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16518" y="2987606"/>
              <a:ext cx="485478" cy="485478"/>
            </a:xfrm>
            <a:prstGeom prst="rect">
              <a:avLst/>
            </a:prstGeom>
          </p:spPr>
        </p:pic>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8E5AE390-25E5-49E5-8EA9-10589CE19300}"/>
                    </a:ext>
                  </a:extLst>
                </p:cNvPr>
                <p:cNvSpPr txBox="1"/>
                <p:nvPr/>
              </p:nvSpPr>
              <p:spPr>
                <a:xfrm>
                  <a:off x="2717411" y="2924021"/>
                  <a:ext cx="30617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m:t>
                        </m:r>
                      </m:oMath>
                    </m:oMathPara>
                  </a14:m>
                  <a:endParaRPr lang="en-US" sz="3600" dirty="0"/>
                </a:p>
              </p:txBody>
            </p:sp>
          </mc:Choice>
          <mc:Fallback xmlns="">
            <p:sp>
              <p:nvSpPr>
                <p:cNvPr id="105" name="TextBox 104">
                  <a:extLst>
                    <a:ext uri="{FF2B5EF4-FFF2-40B4-BE49-F238E27FC236}">
                      <a16:creationId xmlns:a16="http://schemas.microsoft.com/office/drawing/2014/main" id="{8E5AE390-25E5-49E5-8EA9-10589CE19300}"/>
                    </a:ext>
                  </a:extLst>
                </p:cNvPr>
                <p:cNvSpPr txBox="1">
                  <a:spLocks noRot="1" noChangeAspect="1" noMove="1" noResize="1" noEditPoints="1" noAdjustHandles="1" noChangeArrowheads="1" noChangeShapeType="1" noTextEdit="1"/>
                </p:cNvSpPr>
                <p:nvPr/>
              </p:nvSpPr>
              <p:spPr>
                <a:xfrm>
                  <a:off x="2717411" y="2924021"/>
                  <a:ext cx="306173" cy="553998"/>
                </a:xfrm>
                <a:prstGeom prst="rect">
                  <a:avLst/>
                </a:prstGeom>
                <a:blipFill>
                  <a:blip r:embed="rId18"/>
                  <a:stretch>
                    <a:fillRect/>
                  </a:stretch>
                </a:blipFill>
              </p:spPr>
              <p:txBody>
                <a:bodyPr/>
                <a:lstStyle/>
                <a:p>
                  <a:r>
                    <a:rPr lang="en-US">
                      <a:noFill/>
                    </a:rPr>
                    <a:t> </a:t>
                  </a:r>
                </a:p>
              </p:txBody>
            </p:sp>
          </mc:Fallback>
        </mc:AlternateContent>
      </p:grpSp>
      <p:cxnSp>
        <p:nvCxnSpPr>
          <p:cNvPr id="113" name="Straight Arrow Connector 112">
            <a:extLst>
              <a:ext uri="{FF2B5EF4-FFF2-40B4-BE49-F238E27FC236}">
                <a16:creationId xmlns:a16="http://schemas.microsoft.com/office/drawing/2014/main" id="{8DA7A01A-E70F-4D99-B4A1-4B4F35A6634F}"/>
              </a:ext>
            </a:extLst>
          </p:cNvPr>
          <p:cNvCxnSpPr>
            <a:endCxn id="103" idx="0"/>
          </p:cNvCxnSpPr>
          <p:nvPr/>
        </p:nvCxnSpPr>
        <p:spPr>
          <a:xfrm>
            <a:off x="5475626" y="2496826"/>
            <a:ext cx="407788" cy="5052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EA59F237-5015-4732-844C-8E75A6FAAED5}"/>
              </a:ext>
            </a:extLst>
          </p:cNvPr>
          <p:cNvCxnSpPr>
            <a:stCxn id="28" idx="2"/>
            <a:endCxn id="104" idx="0"/>
          </p:cNvCxnSpPr>
          <p:nvPr/>
        </p:nvCxnSpPr>
        <p:spPr>
          <a:xfrm>
            <a:off x="5857001" y="2482993"/>
            <a:ext cx="434717" cy="4880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E1FA1D31-2782-4047-9323-9FFDCBE17FE9}"/>
              </a:ext>
            </a:extLst>
          </p:cNvPr>
          <p:cNvCxnSpPr>
            <a:endCxn id="102" idx="0"/>
          </p:cNvCxnSpPr>
          <p:nvPr/>
        </p:nvCxnSpPr>
        <p:spPr>
          <a:xfrm flipH="1">
            <a:off x="5475626" y="2451201"/>
            <a:ext cx="752658" cy="5340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15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P spid="28" grpId="0"/>
      <p:bldP spid="67" grpId="0"/>
      <p:bldP spid="77" grpId="0"/>
      <p:bldP spid="7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5B59-147B-4DBB-A51B-F48FE9142EA9}"/>
              </a:ext>
            </a:extLst>
          </p:cNvPr>
          <p:cNvSpPr>
            <a:spLocks noGrp="1"/>
          </p:cNvSpPr>
          <p:nvPr>
            <p:ph type="title"/>
          </p:nvPr>
        </p:nvSpPr>
        <p:spPr/>
        <p:txBody>
          <a:bodyPr/>
          <a:lstStyle/>
          <a:p>
            <a:r>
              <a:rPr lang="en-US" dirty="0"/>
              <a:t>Fundamental idea: matching</a:t>
            </a:r>
          </a:p>
        </p:txBody>
      </p:sp>
      <p:sp>
        <p:nvSpPr>
          <p:cNvPr id="3" name="Content Placeholder 2">
            <a:extLst>
              <a:ext uri="{FF2B5EF4-FFF2-40B4-BE49-F238E27FC236}">
                <a16:creationId xmlns:a16="http://schemas.microsoft.com/office/drawing/2014/main" id="{D6610263-FE0E-47A8-BE9D-BED369C33680}"/>
              </a:ext>
            </a:extLst>
          </p:cNvPr>
          <p:cNvSpPr>
            <a:spLocks noGrp="1"/>
          </p:cNvSpPr>
          <p:nvPr>
            <p:ph idx="1"/>
          </p:nvPr>
        </p:nvSpPr>
        <p:spPr>
          <a:xfrm>
            <a:off x="1024128" y="2286000"/>
            <a:ext cx="9720073" cy="1143000"/>
          </a:xfrm>
        </p:spPr>
        <p:txBody>
          <a:bodyPr>
            <a:normAutofit/>
          </a:bodyPr>
          <a:lstStyle/>
          <a:p>
            <a:r>
              <a:rPr lang="en-US" sz="2800" dirty="0"/>
              <a:t>Two collections of objects are “the same size” if you </a:t>
            </a:r>
            <a:r>
              <a:rPr lang="en-US" sz="2800" b="1" u="sng" dirty="0"/>
              <a:t>CAN</a:t>
            </a:r>
            <a:r>
              <a:rPr lang="en-US" sz="2800" dirty="0"/>
              <a:t> match up (one-to-one) objects from each set with no leftovers.</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DA14A9E-A369-4556-9F26-9AADF89AD8FC}"/>
                  </a:ext>
                </a:extLst>
              </p:cNvPr>
              <p:cNvSpPr txBox="1"/>
              <p:nvPr/>
            </p:nvSpPr>
            <p:spPr>
              <a:xfrm>
                <a:off x="2481178" y="3962323"/>
                <a:ext cx="210833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 2, 3, 4, . . . }</m:t>
                      </m:r>
                    </m:oMath>
                  </m:oMathPara>
                </a14:m>
                <a:endParaRPr lang="en-US" sz="2800" dirty="0"/>
              </a:p>
            </p:txBody>
          </p:sp>
        </mc:Choice>
        <mc:Fallback xmlns="">
          <p:sp>
            <p:nvSpPr>
              <p:cNvPr id="37" name="TextBox 36">
                <a:extLst>
                  <a:ext uri="{FF2B5EF4-FFF2-40B4-BE49-F238E27FC236}">
                    <a16:creationId xmlns:a16="http://schemas.microsoft.com/office/drawing/2014/main" id="{8DA14A9E-A369-4556-9F26-9AADF89AD8FC}"/>
                  </a:ext>
                </a:extLst>
              </p:cNvPr>
              <p:cNvSpPr txBox="1">
                <a:spLocks noRot="1" noChangeAspect="1" noMove="1" noResize="1" noEditPoints="1" noAdjustHandles="1" noChangeArrowheads="1" noChangeShapeType="1" noTextEdit="1"/>
              </p:cNvSpPr>
              <p:nvPr/>
            </p:nvSpPr>
            <p:spPr>
              <a:xfrm>
                <a:off x="2481178" y="3962323"/>
                <a:ext cx="2108334"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23EA8DF-E2ED-4743-9FC3-B2A3104001F1}"/>
                  </a:ext>
                </a:extLst>
              </p:cNvPr>
              <p:cNvSpPr txBox="1"/>
              <p:nvPr/>
            </p:nvSpPr>
            <p:spPr>
              <a:xfrm>
                <a:off x="2502372" y="5207588"/>
                <a:ext cx="210833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 2, 3, 4, . . . }</m:t>
                      </m:r>
                    </m:oMath>
                  </m:oMathPara>
                </a14:m>
                <a:endParaRPr lang="en-US" sz="2800" dirty="0"/>
              </a:p>
            </p:txBody>
          </p:sp>
        </mc:Choice>
        <mc:Fallback xmlns="">
          <p:sp>
            <p:nvSpPr>
              <p:cNvPr id="40" name="TextBox 39">
                <a:extLst>
                  <a:ext uri="{FF2B5EF4-FFF2-40B4-BE49-F238E27FC236}">
                    <a16:creationId xmlns:a16="http://schemas.microsoft.com/office/drawing/2014/main" id="{B23EA8DF-E2ED-4743-9FC3-B2A3104001F1}"/>
                  </a:ext>
                </a:extLst>
              </p:cNvPr>
              <p:cNvSpPr txBox="1">
                <a:spLocks noRot="1" noChangeAspect="1" noMove="1" noResize="1" noEditPoints="1" noAdjustHandles="1" noChangeArrowheads="1" noChangeShapeType="1" noTextEdit="1"/>
              </p:cNvSpPr>
              <p:nvPr/>
            </p:nvSpPr>
            <p:spPr>
              <a:xfrm>
                <a:off x="2502372" y="5207588"/>
                <a:ext cx="2108334" cy="430887"/>
              </a:xfrm>
              <a:prstGeom prst="rect">
                <a:avLst/>
              </a:prstGeom>
              <a:blipFill>
                <a:blip r:embed="rId4"/>
                <a:stretch>
                  <a:fillRect/>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C5B88811-610D-4F0C-8C7D-11FEBA060950}"/>
              </a:ext>
            </a:extLst>
          </p:cNvPr>
          <p:cNvCxnSpPr>
            <a:cxnSpLocks/>
          </p:cNvCxnSpPr>
          <p:nvPr/>
        </p:nvCxnSpPr>
        <p:spPr>
          <a:xfrm>
            <a:off x="2797253" y="4400434"/>
            <a:ext cx="0" cy="807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BF7FE4F-F67A-4199-9C3F-8A0532512D22}"/>
              </a:ext>
            </a:extLst>
          </p:cNvPr>
          <p:cNvCxnSpPr>
            <a:cxnSpLocks/>
          </p:cNvCxnSpPr>
          <p:nvPr/>
        </p:nvCxnSpPr>
        <p:spPr>
          <a:xfrm>
            <a:off x="3102053" y="4393210"/>
            <a:ext cx="0" cy="807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ECDBA12-CFE8-45FA-BB67-65F034941A62}"/>
              </a:ext>
            </a:extLst>
          </p:cNvPr>
          <p:cNvCxnSpPr>
            <a:cxnSpLocks/>
          </p:cNvCxnSpPr>
          <p:nvPr/>
        </p:nvCxnSpPr>
        <p:spPr>
          <a:xfrm>
            <a:off x="3421405" y="4400434"/>
            <a:ext cx="0" cy="807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1539C1B-BBED-4B02-8ED3-A1FCEC4A2C69}"/>
              </a:ext>
            </a:extLst>
          </p:cNvPr>
          <p:cNvCxnSpPr>
            <a:cxnSpLocks/>
          </p:cNvCxnSpPr>
          <p:nvPr/>
        </p:nvCxnSpPr>
        <p:spPr>
          <a:xfrm>
            <a:off x="3753408" y="4393210"/>
            <a:ext cx="0" cy="807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875F971-AE35-4FA8-BEAD-9C8AD5E00F58}"/>
              </a:ext>
            </a:extLst>
          </p:cNvPr>
          <p:cNvCxnSpPr>
            <a:cxnSpLocks/>
          </p:cNvCxnSpPr>
          <p:nvPr/>
        </p:nvCxnSpPr>
        <p:spPr>
          <a:xfrm>
            <a:off x="4157005" y="4400434"/>
            <a:ext cx="0" cy="807154"/>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Check mark by raemi">
            <a:extLst>
              <a:ext uri="{FF2B5EF4-FFF2-40B4-BE49-F238E27FC236}">
                <a16:creationId xmlns:a16="http://schemas.microsoft.com/office/drawing/2014/main" id="{3F2FBC66-2A4E-4C3B-B552-84343D1EBC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5111" y="4173274"/>
            <a:ext cx="1033706" cy="9578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BABA616-B083-46B3-B340-4D4A47E1F473}"/>
              </a:ext>
            </a:extLst>
          </p:cNvPr>
          <p:cNvSpPr txBox="1"/>
          <p:nvPr/>
        </p:nvSpPr>
        <p:spPr>
          <a:xfrm>
            <a:off x="7526922" y="3819062"/>
            <a:ext cx="3459469" cy="954107"/>
          </a:xfrm>
          <a:prstGeom prst="rect">
            <a:avLst/>
          </a:prstGeom>
          <a:noFill/>
        </p:spPr>
        <p:txBody>
          <a:bodyPr wrap="square" rtlCol="0">
            <a:spAutoFit/>
          </a:bodyPr>
          <a:lstStyle/>
          <a:p>
            <a:r>
              <a:rPr lang="en-US" sz="2800" dirty="0"/>
              <a:t>Call the size of the set of whole numbers </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32C92D37-2526-456E-9DEF-229E62967357}"/>
                  </a:ext>
                </a:extLst>
              </p:cNvPr>
              <p:cNvSpPr txBox="1"/>
              <p:nvPr/>
            </p:nvSpPr>
            <p:spPr>
              <a:xfrm>
                <a:off x="8534503" y="4438146"/>
                <a:ext cx="1444306" cy="15388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000" i="1" smtClean="0">
                          <a:latin typeface="Cambria Math" panose="02040503050406030204" pitchFamily="18" charset="0"/>
                          <a:ea typeface="Cambria Math" panose="02040503050406030204" pitchFamily="18" charset="0"/>
                        </a:rPr>
                        <m:t>∞</m:t>
                      </m:r>
                    </m:oMath>
                  </m:oMathPara>
                </a14:m>
                <a:endParaRPr lang="en-US" sz="10000" dirty="0"/>
              </a:p>
            </p:txBody>
          </p:sp>
        </mc:Choice>
        <mc:Fallback xmlns="">
          <p:sp>
            <p:nvSpPr>
              <p:cNvPr id="50" name="TextBox 49">
                <a:extLst>
                  <a:ext uri="{FF2B5EF4-FFF2-40B4-BE49-F238E27FC236}">
                    <a16:creationId xmlns:a16="http://schemas.microsoft.com/office/drawing/2014/main" id="{32C92D37-2526-456E-9DEF-229E62967357}"/>
                  </a:ext>
                </a:extLst>
              </p:cNvPr>
              <p:cNvSpPr txBox="1">
                <a:spLocks noRot="1" noChangeAspect="1" noMove="1" noResize="1" noEditPoints="1" noAdjustHandles="1" noChangeArrowheads="1" noChangeShapeType="1" noTextEdit="1"/>
              </p:cNvSpPr>
              <p:nvPr/>
            </p:nvSpPr>
            <p:spPr>
              <a:xfrm>
                <a:off x="8534503" y="4438146"/>
                <a:ext cx="1444306" cy="153888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1997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5" grpId="0"/>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E7F9-683E-4B45-845B-62F4EA601392}"/>
              </a:ext>
            </a:extLst>
          </p:cNvPr>
          <p:cNvSpPr>
            <a:spLocks noGrp="1"/>
          </p:cNvSpPr>
          <p:nvPr>
            <p:ph type="title"/>
          </p:nvPr>
        </p:nvSpPr>
        <p:spPr/>
        <p:txBody>
          <a:bodyPr/>
          <a:lstStyle/>
          <a:p>
            <a:r>
              <a:rPr lang="en-US" dirty="0"/>
              <a:t>Infinity plus one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810C761-3DAD-4BD7-9B54-126AF34D88E9}"/>
                  </a:ext>
                </a:extLst>
              </p:cNvPr>
              <p:cNvSpPr txBox="1"/>
              <p:nvPr/>
            </p:nvSpPr>
            <p:spPr>
              <a:xfrm>
                <a:off x="2370834" y="2773776"/>
                <a:ext cx="2786147"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{1, 2, 3, 4,</m:t>
                      </m:r>
                      <m:r>
                        <a:rPr lang="en-US" sz="4400" b="0" i="1" smtClean="0">
                          <a:latin typeface="Cambria Math" panose="02040503050406030204" pitchFamily="18" charset="0"/>
                        </a:rPr>
                        <m:t>. . . }</m:t>
                      </m:r>
                    </m:oMath>
                  </m:oMathPara>
                </a14:m>
                <a:endParaRPr lang="en-US" sz="4400" dirty="0"/>
              </a:p>
            </p:txBody>
          </p:sp>
        </mc:Choice>
        <mc:Fallback>
          <p:sp>
            <p:nvSpPr>
              <p:cNvPr id="4" name="TextBox 3">
                <a:extLst>
                  <a:ext uri="{FF2B5EF4-FFF2-40B4-BE49-F238E27FC236}">
                    <a16:creationId xmlns:a16="http://schemas.microsoft.com/office/drawing/2014/main" id="{5810C761-3DAD-4BD7-9B54-126AF34D88E9}"/>
                  </a:ext>
                </a:extLst>
              </p:cNvPr>
              <p:cNvSpPr txBox="1">
                <a:spLocks noRot="1" noChangeAspect="1" noMove="1" noResize="1" noEditPoints="1" noAdjustHandles="1" noChangeArrowheads="1" noChangeShapeType="1" noTextEdit="1"/>
              </p:cNvSpPr>
              <p:nvPr/>
            </p:nvSpPr>
            <p:spPr>
              <a:xfrm>
                <a:off x="2370834" y="2773776"/>
                <a:ext cx="2786147" cy="677108"/>
              </a:xfrm>
              <a:prstGeom prst="rect">
                <a:avLst/>
              </a:prstGeom>
              <a:blipFill>
                <a:blip r:embed="rId3"/>
                <a:stretch>
                  <a:fillRect r="-1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B6AE31D-8E02-439F-BA8B-0CB92DAB8607}"/>
                  </a:ext>
                </a:extLst>
              </p:cNvPr>
              <p:cNvSpPr txBox="1"/>
              <p:nvPr/>
            </p:nvSpPr>
            <p:spPr>
              <a:xfrm>
                <a:off x="2331719" y="4578418"/>
                <a:ext cx="3308213"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{0, 1, 2, 3, . . . }</m:t>
                      </m:r>
                    </m:oMath>
                  </m:oMathPara>
                </a14:m>
                <a:endParaRPr lang="en-US" sz="4400" dirty="0"/>
              </a:p>
            </p:txBody>
          </p:sp>
        </mc:Choice>
        <mc:Fallback xmlns="">
          <p:sp>
            <p:nvSpPr>
              <p:cNvPr id="5" name="TextBox 4">
                <a:extLst>
                  <a:ext uri="{FF2B5EF4-FFF2-40B4-BE49-F238E27FC236}">
                    <a16:creationId xmlns:a16="http://schemas.microsoft.com/office/drawing/2014/main" id="{AB6AE31D-8E02-439F-BA8B-0CB92DAB8607}"/>
                  </a:ext>
                </a:extLst>
              </p:cNvPr>
              <p:cNvSpPr txBox="1">
                <a:spLocks noRot="1" noChangeAspect="1" noMove="1" noResize="1" noEditPoints="1" noAdjustHandles="1" noChangeArrowheads="1" noChangeShapeType="1" noTextEdit="1"/>
              </p:cNvSpPr>
              <p:nvPr/>
            </p:nvSpPr>
            <p:spPr>
              <a:xfrm>
                <a:off x="2331719" y="4578418"/>
                <a:ext cx="3308213" cy="6771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C283BEF-B9C5-43F2-A61A-89ABF0F9EB2C}"/>
                  </a:ext>
                </a:extLst>
              </p:cNvPr>
              <p:cNvSpPr txBox="1"/>
              <p:nvPr/>
            </p:nvSpPr>
            <p:spPr>
              <a:xfrm>
                <a:off x="6503962" y="2351781"/>
                <a:ext cx="1271182" cy="135421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8800" i="1" smtClean="0">
                          <a:latin typeface="Cambria Math" panose="02040503050406030204" pitchFamily="18" charset="0"/>
                          <a:ea typeface="Cambria Math" panose="02040503050406030204" pitchFamily="18" charset="0"/>
                        </a:rPr>
                        <m:t>∞</m:t>
                      </m:r>
                    </m:oMath>
                  </m:oMathPara>
                </a14:m>
                <a:endParaRPr lang="en-US" sz="8800" dirty="0"/>
              </a:p>
            </p:txBody>
          </p:sp>
        </mc:Choice>
        <mc:Fallback xmlns="">
          <p:sp>
            <p:nvSpPr>
              <p:cNvPr id="6" name="TextBox 5">
                <a:extLst>
                  <a:ext uri="{FF2B5EF4-FFF2-40B4-BE49-F238E27FC236}">
                    <a16:creationId xmlns:a16="http://schemas.microsoft.com/office/drawing/2014/main" id="{EC283BEF-B9C5-43F2-A61A-89ABF0F9EB2C}"/>
                  </a:ext>
                </a:extLst>
              </p:cNvPr>
              <p:cNvSpPr txBox="1">
                <a:spLocks noRot="1" noChangeAspect="1" noMove="1" noResize="1" noEditPoints="1" noAdjustHandles="1" noChangeArrowheads="1" noChangeShapeType="1" noTextEdit="1"/>
              </p:cNvSpPr>
              <p:nvPr/>
            </p:nvSpPr>
            <p:spPr>
              <a:xfrm>
                <a:off x="6503962" y="2351781"/>
                <a:ext cx="1271182" cy="135421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22351A4-94D8-4B9F-8092-C8F7A977D4AD}"/>
                  </a:ext>
                </a:extLst>
              </p:cNvPr>
              <p:cNvSpPr txBox="1"/>
              <p:nvPr/>
            </p:nvSpPr>
            <p:spPr>
              <a:xfrm>
                <a:off x="6503963" y="4270640"/>
                <a:ext cx="3188678" cy="135421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8800" i="1" smtClean="0">
                          <a:latin typeface="Cambria Math" panose="02040503050406030204" pitchFamily="18" charset="0"/>
                          <a:ea typeface="Cambria Math" panose="02040503050406030204" pitchFamily="18" charset="0"/>
                        </a:rPr>
                        <m:t>∞</m:t>
                      </m:r>
                      <m:r>
                        <a:rPr lang="en-US" sz="8800" b="0" i="1" smtClean="0">
                          <a:latin typeface="Cambria Math" panose="02040503050406030204" pitchFamily="18" charset="0"/>
                          <a:ea typeface="Cambria Math" panose="02040503050406030204" pitchFamily="18" charset="0"/>
                        </a:rPr>
                        <m:t>+1</m:t>
                      </m:r>
                    </m:oMath>
                  </m:oMathPara>
                </a14:m>
                <a:endParaRPr lang="en-US" sz="8800" dirty="0"/>
              </a:p>
            </p:txBody>
          </p:sp>
        </mc:Choice>
        <mc:Fallback xmlns="">
          <p:sp>
            <p:nvSpPr>
              <p:cNvPr id="7" name="TextBox 6">
                <a:extLst>
                  <a:ext uri="{FF2B5EF4-FFF2-40B4-BE49-F238E27FC236}">
                    <a16:creationId xmlns:a16="http://schemas.microsoft.com/office/drawing/2014/main" id="{422351A4-94D8-4B9F-8092-C8F7A977D4AD}"/>
                  </a:ext>
                </a:extLst>
              </p:cNvPr>
              <p:cNvSpPr txBox="1">
                <a:spLocks noRot="1" noChangeAspect="1" noMove="1" noResize="1" noEditPoints="1" noAdjustHandles="1" noChangeArrowheads="1" noChangeShapeType="1" noTextEdit="1"/>
              </p:cNvSpPr>
              <p:nvPr/>
            </p:nvSpPr>
            <p:spPr>
              <a:xfrm>
                <a:off x="6503963" y="4270640"/>
                <a:ext cx="3188678" cy="1354217"/>
              </a:xfrm>
              <a:prstGeom prst="rect">
                <a:avLst/>
              </a:prstGeom>
              <a:blipFill>
                <a:blip r:embed="rId6"/>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52EEB7D2-12FA-45B7-B81E-0C646374F371}"/>
              </a:ext>
            </a:extLst>
          </p:cNvPr>
          <p:cNvCxnSpPr>
            <a:cxnSpLocks/>
          </p:cNvCxnSpPr>
          <p:nvPr/>
        </p:nvCxnSpPr>
        <p:spPr>
          <a:xfrm>
            <a:off x="2758440" y="3550920"/>
            <a:ext cx="0" cy="10274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96BA862-5F4B-4C8C-88D9-3A730A90C5B7}"/>
              </a:ext>
            </a:extLst>
          </p:cNvPr>
          <p:cNvCxnSpPr>
            <a:cxnSpLocks/>
          </p:cNvCxnSpPr>
          <p:nvPr/>
        </p:nvCxnSpPr>
        <p:spPr>
          <a:xfrm>
            <a:off x="3291840" y="3550920"/>
            <a:ext cx="0" cy="10274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427909-F860-4D63-A0E0-9DF333F5FB02}"/>
              </a:ext>
            </a:extLst>
          </p:cNvPr>
          <p:cNvCxnSpPr>
            <a:cxnSpLocks/>
          </p:cNvCxnSpPr>
          <p:nvPr/>
        </p:nvCxnSpPr>
        <p:spPr>
          <a:xfrm>
            <a:off x="3810000" y="3550920"/>
            <a:ext cx="0" cy="10274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B14B089-1D4D-4028-8FAD-74D4187B3B57}"/>
              </a:ext>
            </a:extLst>
          </p:cNvPr>
          <p:cNvCxnSpPr>
            <a:cxnSpLocks/>
          </p:cNvCxnSpPr>
          <p:nvPr/>
        </p:nvCxnSpPr>
        <p:spPr>
          <a:xfrm>
            <a:off x="4312920" y="3550920"/>
            <a:ext cx="0" cy="10274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FF68545-1C1D-4E19-AEB8-966FCD6203F5}"/>
              </a:ext>
            </a:extLst>
          </p:cNvPr>
          <p:cNvPicPr>
            <a:picLocks noChangeAspect="1"/>
          </p:cNvPicPr>
          <p:nvPr/>
        </p:nvPicPr>
        <p:blipFill rotWithShape="1">
          <a:blip r:embed="rId7"/>
          <a:srcRect l="8605" t="19022" r="88365" b="1619"/>
          <a:stretch/>
        </p:blipFill>
        <p:spPr>
          <a:xfrm rot="5400000">
            <a:off x="5834871" y="-3111008"/>
            <a:ext cx="235745" cy="9857232"/>
          </a:xfrm>
          <a:prstGeom prst="rect">
            <a:avLst/>
          </a:prstGeom>
        </p:spPr>
      </p:pic>
      <p:sp>
        <p:nvSpPr>
          <p:cNvPr id="18" name="Rectangle 17">
            <a:extLst>
              <a:ext uri="{FF2B5EF4-FFF2-40B4-BE49-F238E27FC236}">
                <a16:creationId xmlns:a16="http://schemas.microsoft.com/office/drawing/2014/main" id="{2081100C-12E1-4D63-BABC-65107822ADEC}"/>
              </a:ext>
            </a:extLst>
          </p:cNvPr>
          <p:cNvSpPr/>
          <p:nvPr/>
        </p:nvSpPr>
        <p:spPr>
          <a:xfrm rot="5400000">
            <a:off x="7037361" y="3799349"/>
            <a:ext cx="45719" cy="719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161F14-EE6D-4EAE-AFC4-55FEAA9406CD}"/>
              </a:ext>
            </a:extLst>
          </p:cNvPr>
          <p:cNvSpPr/>
          <p:nvPr/>
        </p:nvSpPr>
        <p:spPr>
          <a:xfrm rot="5400000">
            <a:off x="7037362" y="3628459"/>
            <a:ext cx="45719" cy="719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F168A79-2516-40EF-92E9-46F221B05E2F}"/>
              </a:ext>
            </a:extLst>
          </p:cNvPr>
          <p:cNvCxnSpPr>
            <a:cxnSpLocks/>
          </p:cNvCxnSpPr>
          <p:nvPr/>
        </p:nvCxnSpPr>
        <p:spPr>
          <a:xfrm>
            <a:off x="4815840" y="3550920"/>
            <a:ext cx="0" cy="1027498"/>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34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0C85-ED6C-4914-BC84-4C25595E6EB7}"/>
              </a:ext>
            </a:extLst>
          </p:cNvPr>
          <p:cNvSpPr>
            <a:spLocks noGrp="1"/>
          </p:cNvSpPr>
          <p:nvPr>
            <p:ph type="title"/>
          </p:nvPr>
        </p:nvSpPr>
        <p:spPr/>
        <p:txBody>
          <a:bodyPr/>
          <a:lstStyle/>
          <a:p>
            <a:r>
              <a:rPr lang="en-US" dirty="0"/>
              <a:t>Even numbers vs. Whole numbers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257D4E5-619E-4472-8F03-6ACB086C9360}"/>
                  </a:ext>
                </a:extLst>
              </p:cNvPr>
              <p:cNvSpPr txBox="1"/>
              <p:nvPr/>
            </p:nvSpPr>
            <p:spPr>
              <a:xfrm>
                <a:off x="1453101" y="4553188"/>
                <a:ext cx="3047309"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{1, 2, 3, . . . }</m:t>
                      </m:r>
                    </m:oMath>
                  </m:oMathPara>
                </a14:m>
                <a:endParaRPr lang="en-US" sz="4800" dirty="0"/>
              </a:p>
            </p:txBody>
          </p:sp>
        </mc:Choice>
        <mc:Fallback xmlns="">
          <p:sp>
            <p:nvSpPr>
              <p:cNvPr id="4" name="TextBox 3">
                <a:extLst>
                  <a:ext uri="{FF2B5EF4-FFF2-40B4-BE49-F238E27FC236}">
                    <a16:creationId xmlns:a16="http://schemas.microsoft.com/office/drawing/2014/main" id="{4257D4E5-619E-4472-8F03-6ACB086C9360}"/>
                  </a:ext>
                </a:extLst>
              </p:cNvPr>
              <p:cNvSpPr txBox="1">
                <a:spLocks noRot="1" noChangeAspect="1" noMove="1" noResize="1" noEditPoints="1" noAdjustHandles="1" noChangeArrowheads="1" noChangeShapeType="1" noTextEdit="1"/>
              </p:cNvSpPr>
              <p:nvPr/>
            </p:nvSpPr>
            <p:spPr>
              <a:xfrm>
                <a:off x="1453101" y="4553188"/>
                <a:ext cx="3047309" cy="73866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1EAF3A4-9C18-46C2-995F-AC26C7878C4D}"/>
                  </a:ext>
                </a:extLst>
              </p:cNvPr>
              <p:cNvSpPr txBox="1"/>
              <p:nvPr/>
            </p:nvSpPr>
            <p:spPr>
              <a:xfrm>
                <a:off x="1453101" y="2470355"/>
                <a:ext cx="3047309"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{2, 4, 6, . . . }</m:t>
                      </m:r>
                    </m:oMath>
                  </m:oMathPara>
                </a14:m>
                <a:endParaRPr lang="en-US" sz="4800" dirty="0"/>
              </a:p>
            </p:txBody>
          </p:sp>
        </mc:Choice>
        <mc:Fallback xmlns="">
          <p:sp>
            <p:nvSpPr>
              <p:cNvPr id="5" name="TextBox 4">
                <a:extLst>
                  <a:ext uri="{FF2B5EF4-FFF2-40B4-BE49-F238E27FC236}">
                    <a16:creationId xmlns:a16="http://schemas.microsoft.com/office/drawing/2014/main" id="{81EAF3A4-9C18-46C2-995F-AC26C7878C4D}"/>
                  </a:ext>
                </a:extLst>
              </p:cNvPr>
              <p:cNvSpPr txBox="1">
                <a:spLocks noRot="1" noChangeAspect="1" noMove="1" noResize="1" noEditPoints="1" noAdjustHandles="1" noChangeArrowheads="1" noChangeShapeType="1" noTextEdit="1"/>
              </p:cNvSpPr>
              <p:nvPr/>
            </p:nvSpPr>
            <p:spPr>
              <a:xfrm>
                <a:off x="1453101" y="2470355"/>
                <a:ext cx="3047309" cy="738664"/>
              </a:xfrm>
              <a:prstGeom prst="rect">
                <a:avLst/>
              </a:prstGeom>
              <a:blipFill>
                <a:blip r:embed="rId4"/>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C8A37BD0-81EF-4C50-ABC4-DAA91DA7908C}"/>
              </a:ext>
            </a:extLst>
          </p:cNvPr>
          <p:cNvCxnSpPr/>
          <p:nvPr/>
        </p:nvCxnSpPr>
        <p:spPr>
          <a:xfrm>
            <a:off x="1981200" y="3209019"/>
            <a:ext cx="0" cy="134416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4744BEB-5DD2-48B2-898F-396BA09A64CD}"/>
              </a:ext>
            </a:extLst>
          </p:cNvPr>
          <p:cNvCxnSpPr/>
          <p:nvPr/>
        </p:nvCxnSpPr>
        <p:spPr>
          <a:xfrm>
            <a:off x="2529840" y="3209018"/>
            <a:ext cx="0" cy="134416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F88706D-8386-42A6-8761-B1AE2BCAA2B4}"/>
              </a:ext>
            </a:extLst>
          </p:cNvPr>
          <p:cNvCxnSpPr/>
          <p:nvPr/>
        </p:nvCxnSpPr>
        <p:spPr>
          <a:xfrm>
            <a:off x="3108960" y="3209017"/>
            <a:ext cx="0" cy="134416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04BBFBC-0E09-4836-A89D-11CC9CB3E086}"/>
              </a:ext>
            </a:extLst>
          </p:cNvPr>
          <p:cNvCxnSpPr/>
          <p:nvPr/>
        </p:nvCxnSpPr>
        <p:spPr>
          <a:xfrm>
            <a:off x="3733800" y="3209017"/>
            <a:ext cx="0" cy="1344169"/>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FAF9D6A-EAFA-49FA-87C1-DB17B7A20019}"/>
              </a:ext>
            </a:extLst>
          </p:cNvPr>
          <p:cNvSpPr txBox="1"/>
          <p:nvPr/>
        </p:nvSpPr>
        <p:spPr>
          <a:xfrm>
            <a:off x="5882641" y="2451841"/>
            <a:ext cx="4998719" cy="1077218"/>
          </a:xfrm>
          <a:prstGeom prst="rect">
            <a:avLst/>
          </a:prstGeom>
          <a:noFill/>
        </p:spPr>
        <p:txBody>
          <a:bodyPr wrap="square" rtlCol="0">
            <a:spAutoFit/>
          </a:bodyPr>
          <a:lstStyle/>
          <a:p>
            <a:r>
              <a:rPr lang="en-US" sz="3200" dirty="0"/>
              <a:t>Same amount of even numbers as whole numbers!</a:t>
            </a:r>
          </a:p>
        </p:txBody>
      </p:sp>
      <p:pic>
        <p:nvPicPr>
          <p:cNvPr id="5122" name="Picture 2" descr="scream / shock / fear emoji by Rain R">
            <a:extLst>
              <a:ext uri="{FF2B5EF4-FFF2-40B4-BE49-F238E27FC236}">
                <a16:creationId xmlns:a16="http://schemas.microsoft.com/office/drawing/2014/main" id="{D5C816AD-208C-4A21-930B-64B9E6D4F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253" y="3718476"/>
            <a:ext cx="1943147" cy="19431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323193F-E429-4C34-93FB-2D5D7B1EF4F0}"/>
              </a:ext>
            </a:extLst>
          </p:cNvPr>
          <p:cNvPicPr>
            <a:picLocks noChangeAspect="1"/>
          </p:cNvPicPr>
          <p:nvPr/>
        </p:nvPicPr>
        <p:blipFill rotWithShape="1">
          <a:blip r:embed="rId6"/>
          <a:srcRect l="8605" t="19022" r="88365" b="1619"/>
          <a:stretch/>
        </p:blipFill>
        <p:spPr>
          <a:xfrm rot="5400000">
            <a:off x="5834871" y="-3111008"/>
            <a:ext cx="235745" cy="9857232"/>
          </a:xfrm>
          <a:prstGeom prst="rect">
            <a:avLst/>
          </a:prstGeom>
        </p:spPr>
      </p:pic>
    </p:spTree>
    <p:extLst>
      <p:ext uri="{BB962C8B-B14F-4D97-AF65-F5344CB8AC3E}">
        <p14:creationId xmlns:p14="http://schemas.microsoft.com/office/powerpoint/2010/main" val="220849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CC34-F471-46BF-A925-799D96FA011F}"/>
              </a:ext>
            </a:extLst>
          </p:cNvPr>
          <p:cNvSpPr>
            <a:spLocks noGrp="1"/>
          </p:cNvSpPr>
          <p:nvPr>
            <p:ph type="title"/>
          </p:nvPr>
        </p:nvSpPr>
        <p:spPr/>
        <p:txBody>
          <a:bodyPr/>
          <a:lstStyle/>
          <a:p>
            <a:r>
              <a:rPr lang="en-US" dirty="0"/>
              <a:t>Infinity plus infinity?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258CC5B-3F4D-41E4-B24F-E7F4D062F946}"/>
                  </a:ext>
                </a:extLst>
              </p:cNvPr>
              <p:cNvSpPr txBox="1"/>
              <p:nvPr/>
            </p:nvSpPr>
            <p:spPr>
              <a:xfrm>
                <a:off x="530986" y="4589686"/>
                <a:ext cx="10374635"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 . .−4, −3, −2, −1, 0, 1, 2, 3, 4, . . . . . . . . .}</m:t>
                      </m:r>
                    </m:oMath>
                  </m:oMathPara>
                </a14:m>
                <a:endParaRPr lang="en-US" sz="4800" dirty="0"/>
              </a:p>
            </p:txBody>
          </p:sp>
        </mc:Choice>
        <mc:Fallback xmlns="">
          <p:sp>
            <p:nvSpPr>
              <p:cNvPr id="4" name="TextBox 3">
                <a:extLst>
                  <a:ext uri="{FF2B5EF4-FFF2-40B4-BE49-F238E27FC236}">
                    <a16:creationId xmlns:a16="http://schemas.microsoft.com/office/drawing/2014/main" id="{8258CC5B-3F4D-41E4-B24F-E7F4D062F946}"/>
                  </a:ext>
                </a:extLst>
              </p:cNvPr>
              <p:cNvSpPr txBox="1">
                <a:spLocks noRot="1" noChangeAspect="1" noMove="1" noResize="1" noEditPoints="1" noAdjustHandles="1" noChangeArrowheads="1" noChangeShapeType="1" noTextEdit="1"/>
              </p:cNvSpPr>
              <p:nvPr/>
            </p:nvSpPr>
            <p:spPr>
              <a:xfrm>
                <a:off x="530986" y="4589686"/>
                <a:ext cx="10374635" cy="73866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A6F6945-871D-4473-B8EA-B6C07E9EF5BE}"/>
                  </a:ext>
                </a:extLst>
              </p:cNvPr>
              <p:cNvSpPr txBox="1"/>
              <p:nvPr/>
            </p:nvSpPr>
            <p:spPr>
              <a:xfrm>
                <a:off x="5317336" y="2830019"/>
                <a:ext cx="5564024"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{0, 1, 2, 3, 4, . . . . . . . . .}</m:t>
                      </m:r>
                    </m:oMath>
                  </m:oMathPara>
                </a14:m>
                <a:endParaRPr lang="en-US" sz="4800" dirty="0"/>
              </a:p>
            </p:txBody>
          </p:sp>
        </mc:Choice>
        <mc:Fallback xmlns="">
          <p:sp>
            <p:nvSpPr>
              <p:cNvPr id="5" name="TextBox 4">
                <a:extLst>
                  <a:ext uri="{FF2B5EF4-FFF2-40B4-BE49-F238E27FC236}">
                    <a16:creationId xmlns:a16="http://schemas.microsoft.com/office/drawing/2014/main" id="{0A6F6945-871D-4473-B8EA-B6C07E9EF5BE}"/>
                  </a:ext>
                </a:extLst>
              </p:cNvPr>
              <p:cNvSpPr txBox="1">
                <a:spLocks noRot="1" noChangeAspect="1" noMove="1" noResize="1" noEditPoints="1" noAdjustHandles="1" noChangeArrowheads="1" noChangeShapeType="1" noTextEdit="1"/>
              </p:cNvSpPr>
              <p:nvPr/>
            </p:nvSpPr>
            <p:spPr>
              <a:xfrm>
                <a:off x="5317336" y="2830019"/>
                <a:ext cx="5564024" cy="738664"/>
              </a:xfrm>
              <a:prstGeom prst="rect">
                <a:avLst/>
              </a:prstGeom>
              <a:blipFill>
                <a:blip r:embed="rId4"/>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A1DD7B20-E7C3-451F-BEC3-5ED89D9E152B}"/>
              </a:ext>
            </a:extLst>
          </p:cNvPr>
          <p:cNvPicPr>
            <a:picLocks noChangeAspect="1"/>
          </p:cNvPicPr>
          <p:nvPr/>
        </p:nvPicPr>
        <p:blipFill rotWithShape="1">
          <a:blip r:embed="rId5"/>
          <a:srcRect l="8605" t="19022" r="88365" b="1619"/>
          <a:stretch/>
        </p:blipFill>
        <p:spPr>
          <a:xfrm rot="5400000">
            <a:off x="5834871" y="-3111008"/>
            <a:ext cx="235745" cy="9857232"/>
          </a:xfrm>
          <a:prstGeom prst="rect">
            <a:avLst/>
          </a:prstGeom>
        </p:spPr>
      </p:pic>
      <p:cxnSp>
        <p:nvCxnSpPr>
          <p:cNvPr id="10" name="Straight Arrow Connector 9">
            <a:extLst>
              <a:ext uri="{FF2B5EF4-FFF2-40B4-BE49-F238E27FC236}">
                <a16:creationId xmlns:a16="http://schemas.microsoft.com/office/drawing/2014/main" id="{D9A86D95-3428-4531-B98B-EE3A86F25CF0}"/>
              </a:ext>
            </a:extLst>
          </p:cNvPr>
          <p:cNvCxnSpPr/>
          <p:nvPr/>
        </p:nvCxnSpPr>
        <p:spPr>
          <a:xfrm>
            <a:off x="5811487" y="3568683"/>
            <a:ext cx="0" cy="102100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60C8513-320F-4DF0-9DBB-987DCD5241DD}"/>
              </a:ext>
            </a:extLst>
          </p:cNvPr>
          <p:cNvCxnSpPr>
            <a:cxnSpLocks/>
          </p:cNvCxnSpPr>
          <p:nvPr/>
        </p:nvCxnSpPr>
        <p:spPr>
          <a:xfrm flipH="1">
            <a:off x="6421087" y="3568683"/>
            <a:ext cx="472440" cy="102100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87A9E57-0048-4ACA-BF61-64D3546CCF7A}"/>
              </a:ext>
            </a:extLst>
          </p:cNvPr>
          <p:cNvCxnSpPr>
            <a:cxnSpLocks/>
          </p:cNvCxnSpPr>
          <p:nvPr/>
        </p:nvCxnSpPr>
        <p:spPr>
          <a:xfrm flipH="1">
            <a:off x="7064374" y="3568683"/>
            <a:ext cx="988104" cy="102100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ED0E562-9E6F-4CB6-8C4D-D921D340D8F9}"/>
              </a:ext>
            </a:extLst>
          </p:cNvPr>
          <p:cNvCxnSpPr>
            <a:cxnSpLocks/>
          </p:cNvCxnSpPr>
          <p:nvPr/>
        </p:nvCxnSpPr>
        <p:spPr>
          <a:xfrm flipH="1">
            <a:off x="7659523" y="3568683"/>
            <a:ext cx="1367571" cy="102100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6A88287-2300-499C-A06B-0979A97114BB}"/>
              </a:ext>
            </a:extLst>
          </p:cNvPr>
          <p:cNvCxnSpPr>
            <a:cxnSpLocks/>
          </p:cNvCxnSpPr>
          <p:nvPr/>
        </p:nvCxnSpPr>
        <p:spPr>
          <a:xfrm flipH="1">
            <a:off x="8223327" y="3555929"/>
            <a:ext cx="2031432" cy="10592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7C7F9AC-30EE-4A0B-95C4-31603D359925}"/>
              </a:ext>
            </a:extLst>
          </p:cNvPr>
          <p:cNvCxnSpPr/>
          <p:nvPr/>
        </p:nvCxnSpPr>
        <p:spPr>
          <a:xfrm flipH="1">
            <a:off x="5317336" y="3555929"/>
            <a:ext cx="997071" cy="1033757"/>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C129A54-E04A-4DF1-9D53-0B00B9C51C4A}"/>
              </a:ext>
            </a:extLst>
          </p:cNvPr>
          <p:cNvCxnSpPr>
            <a:cxnSpLocks/>
          </p:cNvCxnSpPr>
          <p:nvPr/>
        </p:nvCxnSpPr>
        <p:spPr>
          <a:xfrm flipH="1">
            <a:off x="4319666" y="3532845"/>
            <a:ext cx="3130183" cy="110543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05B73E2-F644-4C24-A5EB-10B0D6EC126F}"/>
              </a:ext>
            </a:extLst>
          </p:cNvPr>
          <p:cNvCxnSpPr>
            <a:cxnSpLocks/>
          </p:cNvCxnSpPr>
          <p:nvPr/>
        </p:nvCxnSpPr>
        <p:spPr>
          <a:xfrm flipH="1">
            <a:off x="3327367" y="3572709"/>
            <a:ext cx="5152628" cy="1101407"/>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7886A09-E8F5-446F-A626-C3E43AC8A2FC}"/>
              </a:ext>
            </a:extLst>
          </p:cNvPr>
          <p:cNvCxnSpPr>
            <a:cxnSpLocks/>
          </p:cNvCxnSpPr>
          <p:nvPr/>
        </p:nvCxnSpPr>
        <p:spPr>
          <a:xfrm flipH="1">
            <a:off x="2297221" y="3555929"/>
            <a:ext cx="7244899" cy="108234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85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CC34-F471-46BF-A925-799D96FA011F}"/>
              </a:ext>
            </a:extLst>
          </p:cNvPr>
          <p:cNvSpPr>
            <a:spLocks noGrp="1"/>
          </p:cNvSpPr>
          <p:nvPr>
            <p:ph type="title"/>
          </p:nvPr>
        </p:nvSpPr>
        <p:spPr/>
        <p:txBody>
          <a:bodyPr/>
          <a:lstStyle/>
          <a:p>
            <a:r>
              <a:rPr lang="en-US" dirty="0"/>
              <a:t>Infinity plus infinity?</a:t>
            </a:r>
          </a:p>
        </p:txBody>
      </p:sp>
      <p:pic>
        <p:nvPicPr>
          <p:cNvPr id="8" name="Picture 7">
            <a:extLst>
              <a:ext uri="{FF2B5EF4-FFF2-40B4-BE49-F238E27FC236}">
                <a16:creationId xmlns:a16="http://schemas.microsoft.com/office/drawing/2014/main" id="{A1DD7B20-E7C3-451F-BEC3-5ED89D9E152B}"/>
              </a:ext>
            </a:extLst>
          </p:cNvPr>
          <p:cNvPicPr>
            <a:picLocks noChangeAspect="1"/>
          </p:cNvPicPr>
          <p:nvPr/>
        </p:nvPicPr>
        <p:blipFill rotWithShape="1">
          <a:blip r:embed="rId3"/>
          <a:srcRect l="8605" t="19022" r="88365" b="1619"/>
          <a:stretch/>
        </p:blipFill>
        <p:spPr>
          <a:xfrm rot="5400000">
            <a:off x="5834871" y="-3111008"/>
            <a:ext cx="235745" cy="9857232"/>
          </a:xfrm>
          <a:prstGeom prst="rect">
            <a:avLst/>
          </a:prstGeom>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1100117-0590-4B2E-A368-6FED0C00ED8E}"/>
                  </a:ext>
                </a:extLst>
              </p:cNvPr>
              <p:cNvSpPr txBox="1"/>
              <p:nvPr/>
            </p:nvSpPr>
            <p:spPr>
              <a:xfrm>
                <a:off x="1795354" y="4467746"/>
                <a:ext cx="8314777"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{0, −1, 1, −2, 2, −3, 3, . . . . . . . . .}</m:t>
                      </m:r>
                    </m:oMath>
                  </m:oMathPara>
                </a14:m>
                <a:endParaRPr lang="en-US" sz="4800" dirty="0"/>
              </a:p>
            </p:txBody>
          </p:sp>
        </mc:Choice>
        <mc:Fallback xmlns="">
          <p:sp>
            <p:nvSpPr>
              <p:cNvPr id="35" name="TextBox 34">
                <a:extLst>
                  <a:ext uri="{FF2B5EF4-FFF2-40B4-BE49-F238E27FC236}">
                    <a16:creationId xmlns:a16="http://schemas.microsoft.com/office/drawing/2014/main" id="{31100117-0590-4B2E-A368-6FED0C00ED8E}"/>
                  </a:ext>
                </a:extLst>
              </p:cNvPr>
              <p:cNvSpPr txBox="1">
                <a:spLocks noRot="1" noChangeAspect="1" noMove="1" noResize="1" noEditPoints="1" noAdjustHandles="1" noChangeArrowheads="1" noChangeShapeType="1" noTextEdit="1"/>
              </p:cNvSpPr>
              <p:nvPr/>
            </p:nvSpPr>
            <p:spPr>
              <a:xfrm>
                <a:off x="1795354" y="4467746"/>
                <a:ext cx="8314777" cy="738664"/>
              </a:xfrm>
              <a:prstGeom prst="rect">
                <a:avLst/>
              </a:prstGeom>
              <a:blipFill>
                <a:blip r:embed="rId4"/>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CE210929-A8FC-4D97-8B58-63A75E9738AD}"/>
              </a:ext>
            </a:extLst>
          </p:cNvPr>
          <p:cNvCxnSpPr/>
          <p:nvPr/>
        </p:nvCxnSpPr>
        <p:spPr>
          <a:xfrm>
            <a:off x="2453640" y="3729082"/>
            <a:ext cx="0" cy="6905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C449F06-F94C-4A05-9F50-3B66483E9AE5}"/>
              </a:ext>
            </a:extLst>
          </p:cNvPr>
          <p:cNvCxnSpPr>
            <a:cxnSpLocks/>
          </p:cNvCxnSpPr>
          <p:nvPr/>
        </p:nvCxnSpPr>
        <p:spPr>
          <a:xfrm>
            <a:off x="3253670" y="3773270"/>
            <a:ext cx="0" cy="6463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EFF1067-E616-4B96-AB4C-D9C5D817DE2A}"/>
              </a:ext>
            </a:extLst>
          </p:cNvPr>
          <p:cNvCxnSpPr>
            <a:cxnSpLocks/>
          </p:cNvCxnSpPr>
          <p:nvPr/>
        </p:nvCxnSpPr>
        <p:spPr>
          <a:xfrm>
            <a:off x="4038600" y="3773270"/>
            <a:ext cx="0" cy="6463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6F920F2-AFD8-4C43-8C3B-A41B1B30AC5D}"/>
              </a:ext>
            </a:extLst>
          </p:cNvPr>
          <p:cNvCxnSpPr>
            <a:cxnSpLocks/>
          </p:cNvCxnSpPr>
          <p:nvPr/>
        </p:nvCxnSpPr>
        <p:spPr>
          <a:xfrm>
            <a:off x="4821339" y="3782260"/>
            <a:ext cx="0" cy="6854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1D0A7A7-0D9F-466D-84BA-40FAC4217C8E}"/>
              </a:ext>
            </a:extLst>
          </p:cNvPr>
          <p:cNvGrpSpPr/>
          <p:nvPr/>
        </p:nvGrpSpPr>
        <p:grpSpPr>
          <a:xfrm>
            <a:off x="1934056" y="2990418"/>
            <a:ext cx="8114942" cy="767770"/>
            <a:chOff x="1934056" y="2990418"/>
            <a:chExt cx="8114942" cy="76777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A6F6945-871D-4473-B8EA-B6C07E9EF5BE}"/>
                    </a:ext>
                  </a:extLst>
                </p:cNvPr>
                <p:cNvSpPr txBox="1"/>
                <p:nvPr/>
              </p:nvSpPr>
              <p:spPr>
                <a:xfrm>
                  <a:off x="1934056" y="2990418"/>
                  <a:ext cx="1013098"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{0, </m:t>
                        </m:r>
                      </m:oMath>
                    </m:oMathPara>
                  </a14:m>
                  <a:endParaRPr lang="en-US" sz="4800" dirty="0"/>
                </a:p>
              </p:txBody>
            </p:sp>
          </mc:Choice>
          <mc:Fallback xmlns="">
            <p:sp>
              <p:nvSpPr>
                <p:cNvPr id="5" name="TextBox 4">
                  <a:extLst>
                    <a:ext uri="{FF2B5EF4-FFF2-40B4-BE49-F238E27FC236}">
                      <a16:creationId xmlns:a16="http://schemas.microsoft.com/office/drawing/2014/main" id="{0A6F6945-871D-4473-B8EA-B6C07E9EF5BE}"/>
                    </a:ext>
                  </a:extLst>
                </p:cNvPr>
                <p:cNvSpPr txBox="1">
                  <a:spLocks noRot="1" noChangeAspect="1" noMove="1" noResize="1" noEditPoints="1" noAdjustHandles="1" noChangeArrowheads="1" noChangeShapeType="1" noTextEdit="1"/>
                </p:cNvSpPr>
                <p:nvPr/>
              </p:nvSpPr>
              <p:spPr>
                <a:xfrm>
                  <a:off x="1934056" y="2990418"/>
                  <a:ext cx="1013098" cy="7386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8C3DB20-C28E-4C21-9E10-2124F1A6A538}"/>
                    </a:ext>
                  </a:extLst>
                </p:cNvPr>
                <p:cNvSpPr txBox="1"/>
                <p:nvPr/>
              </p:nvSpPr>
              <p:spPr>
                <a:xfrm>
                  <a:off x="2973225" y="2990418"/>
                  <a:ext cx="77425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a:latin typeface="Cambria Math" panose="02040503050406030204" pitchFamily="18" charset="0"/>
                          </a:rPr>
                          <m:t>1</m:t>
                        </m:r>
                        <m:r>
                          <a:rPr lang="en-US" sz="4800" b="0" i="1" smtClean="0">
                            <a:latin typeface="Cambria Math" panose="02040503050406030204" pitchFamily="18" charset="0"/>
                          </a:rPr>
                          <m:t>, </m:t>
                        </m:r>
                      </m:oMath>
                    </m:oMathPara>
                  </a14:m>
                  <a:endParaRPr lang="en-US" sz="4800" dirty="0"/>
                </a:p>
              </p:txBody>
            </p:sp>
          </mc:Choice>
          <mc:Fallback xmlns="">
            <p:sp>
              <p:nvSpPr>
                <p:cNvPr id="15" name="TextBox 14">
                  <a:extLst>
                    <a:ext uri="{FF2B5EF4-FFF2-40B4-BE49-F238E27FC236}">
                      <a16:creationId xmlns:a16="http://schemas.microsoft.com/office/drawing/2014/main" id="{58C3DB20-C28E-4C21-9E10-2124F1A6A538}"/>
                    </a:ext>
                  </a:extLst>
                </p:cNvPr>
                <p:cNvSpPr txBox="1">
                  <a:spLocks noRot="1" noChangeAspect="1" noMove="1" noResize="1" noEditPoints="1" noAdjustHandles="1" noChangeArrowheads="1" noChangeShapeType="1" noTextEdit="1"/>
                </p:cNvSpPr>
                <p:nvPr/>
              </p:nvSpPr>
              <p:spPr>
                <a:xfrm>
                  <a:off x="2973225" y="2990418"/>
                  <a:ext cx="774251" cy="7386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0DEB9A0-F30B-4245-BB9C-BBD21695AC28}"/>
                    </a:ext>
                  </a:extLst>
                </p:cNvPr>
                <p:cNvSpPr txBox="1"/>
                <p:nvPr/>
              </p:nvSpPr>
              <p:spPr>
                <a:xfrm>
                  <a:off x="3773254" y="3019524"/>
                  <a:ext cx="77425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rPr>
                          <m:t>2</m:t>
                        </m:r>
                        <m:r>
                          <a:rPr lang="en-US" sz="4800" b="0" i="1" smtClean="0">
                            <a:latin typeface="Cambria Math" panose="02040503050406030204" pitchFamily="18" charset="0"/>
                          </a:rPr>
                          <m:t>, </m:t>
                        </m:r>
                      </m:oMath>
                    </m:oMathPara>
                  </a14:m>
                  <a:endParaRPr lang="en-US" sz="4800" dirty="0"/>
                </a:p>
              </p:txBody>
            </p:sp>
          </mc:Choice>
          <mc:Fallback xmlns="">
            <p:sp>
              <p:nvSpPr>
                <p:cNvPr id="16" name="TextBox 15">
                  <a:extLst>
                    <a:ext uri="{FF2B5EF4-FFF2-40B4-BE49-F238E27FC236}">
                      <a16:creationId xmlns:a16="http://schemas.microsoft.com/office/drawing/2014/main" id="{E0DEB9A0-F30B-4245-BB9C-BBD21695AC28}"/>
                    </a:ext>
                  </a:extLst>
                </p:cNvPr>
                <p:cNvSpPr txBox="1">
                  <a:spLocks noRot="1" noChangeAspect="1" noMove="1" noResize="1" noEditPoints="1" noAdjustHandles="1" noChangeArrowheads="1" noChangeShapeType="1" noTextEdit="1"/>
                </p:cNvSpPr>
                <p:nvPr/>
              </p:nvSpPr>
              <p:spPr>
                <a:xfrm>
                  <a:off x="3773254" y="3019524"/>
                  <a:ext cx="774251" cy="73866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20B6813-0D8F-4B7B-91E9-120D6CAE5A65}"/>
                    </a:ext>
                  </a:extLst>
                </p:cNvPr>
                <p:cNvSpPr txBox="1"/>
                <p:nvPr/>
              </p:nvSpPr>
              <p:spPr>
                <a:xfrm>
                  <a:off x="4573283" y="3019524"/>
                  <a:ext cx="77425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rPr>
                          <m:t>3</m:t>
                        </m:r>
                        <m:r>
                          <a:rPr lang="en-US" sz="4800" b="0" i="1" smtClean="0">
                            <a:latin typeface="Cambria Math" panose="02040503050406030204" pitchFamily="18" charset="0"/>
                          </a:rPr>
                          <m:t>, </m:t>
                        </m:r>
                      </m:oMath>
                    </m:oMathPara>
                  </a14:m>
                  <a:endParaRPr lang="en-US" sz="4800" dirty="0"/>
                </a:p>
              </p:txBody>
            </p:sp>
          </mc:Choice>
          <mc:Fallback xmlns="">
            <p:sp>
              <p:nvSpPr>
                <p:cNvPr id="17" name="TextBox 16">
                  <a:extLst>
                    <a:ext uri="{FF2B5EF4-FFF2-40B4-BE49-F238E27FC236}">
                      <a16:creationId xmlns:a16="http://schemas.microsoft.com/office/drawing/2014/main" id="{920B6813-0D8F-4B7B-91E9-120D6CAE5A65}"/>
                    </a:ext>
                  </a:extLst>
                </p:cNvPr>
                <p:cNvSpPr txBox="1">
                  <a:spLocks noRot="1" noChangeAspect="1" noMove="1" noResize="1" noEditPoints="1" noAdjustHandles="1" noChangeArrowheads="1" noChangeShapeType="1" noTextEdit="1"/>
                </p:cNvSpPr>
                <p:nvPr/>
              </p:nvSpPr>
              <p:spPr>
                <a:xfrm>
                  <a:off x="4573283" y="3019524"/>
                  <a:ext cx="774251" cy="7386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79BACDB-9082-43CC-8C21-5532BB81C2DB}"/>
                    </a:ext>
                  </a:extLst>
                </p:cNvPr>
                <p:cNvSpPr txBox="1"/>
                <p:nvPr/>
              </p:nvSpPr>
              <p:spPr>
                <a:xfrm>
                  <a:off x="5321749" y="3019524"/>
                  <a:ext cx="77425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rPr>
                          <m:t>4</m:t>
                        </m:r>
                        <m:r>
                          <a:rPr lang="en-US" sz="4800" b="0" i="1" smtClean="0">
                            <a:latin typeface="Cambria Math" panose="02040503050406030204" pitchFamily="18" charset="0"/>
                          </a:rPr>
                          <m:t>, </m:t>
                        </m:r>
                      </m:oMath>
                    </m:oMathPara>
                  </a14:m>
                  <a:endParaRPr lang="en-US" sz="4800" dirty="0"/>
                </a:p>
              </p:txBody>
            </p:sp>
          </mc:Choice>
          <mc:Fallback xmlns="">
            <p:sp>
              <p:nvSpPr>
                <p:cNvPr id="18" name="TextBox 17">
                  <a:extLst>
                    <a:ext uri="{FF2B5EF4-FFF2-40B4-BE49-F238E27FC236}">
                      <a16:creationId xmlns:a16="http://schemas.microsoft.com/office/drawing/2014/main" id="{A79BACDB-9082-43CC-8C21-5532BB81C2DB}"/>
                    </a:ext>
                  </a:extLst>
                </p:cNvPr>
                <p:cNvSpPr txBox="1">
                  <a:spLocks noRot="1" noChangeAspect="1" noMove="1" noResize="1" noEditPoints="1" noAdjustHandles="1" noChangeArrowheads="1" noChangeShapeType="1" noTextEdit="1"/>
                </p:cNvSpPr>
                <p:nvPr/>
              </p:nvSpPr>
              <p:spPr>
                <a:xfrm>
                  <a:off x="5321749" y="3019524"/>
                  <a:ext cx="774251" cy="7386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882E08D-10F4-449A-A1FA-94011882596A}"/>
                    </a:ext>
                  </a:extLst>
                </p:cNvPr>
                <p:cNvSpPr txBox="1"/>
                <p:nvPr/>
              </p:nvSpPr>
              <p:spPr>
                <a:xfrm>
                  <a:off x="6096000" y="3004971"/>
                  <a:ext cx="77425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rPr>
                          <m:t>5</m:t>
                        </m:r>
                        <m:r>
                          <a:rPr lang="en-US" sz="4800" b="0" i="1" smtClean="0">
                            <a:latin typeface="Cambria Math" panose="02040503050406030204" pitchFamily="18" charset="0"/>
                          </a:rPr>
                          <m:t>, </m:t>
                        </m:r>
                      </m:oMath>
                    </m:oMathPara>
                  </a14:m>
                  <a:endParaRPr lang="en-US" sz="4800" dirty="0"/>
                </a:p>
              </p:txBody>
            </p:sp>
          </mc:Choice>
          <mc:Fallback xmlns="">
            <p:sp>
              <p:nvSpPr>
                <p:cNvPr id="19" name="TextBox 18">
                  <a:extLst>
                    <a:ext uri="{FF2B5EF4-FFF2-40B4-BE49-F238E27FC236}">
                      <a16:creationId xmlns:a16="http://schemas.microsoft.com/office/drawing/2014/main" id="{F882E08D-10F4-449A-A1FA-94011882596A}"/>
                    </a:ext>
                  </a:extLst>
                </p:cNvPr>
                <p:cNvSpPr txBox="1">
                  <a:spLocks noRot="1" noChangeAspect="1" noMove="1" noResize="1" noEditPoints="1" noAdjustHandles="1" noChangeArrowheads="1" noChangeShapeType="1" noTextEdit="1"/>
                </p:cNvSpPr>
                <p:nvPr/>
              </p:nvSpPr>
              <p:spPr>
                <a:xfrm>
                  <a:off x="6096000" y="3004971"/>
                  <a:ext cx="774251" cy="73866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AFAF97D-1CFE-4D15-8732-65A35558B2BC}"/>
                    </a:ext>
                  </a:extLst>
                </p:cNvPr>
                <p:cNvSpPr txBox="1"/>
                <p:nvPr/>
              </p:nvSpPr>
              <p:spPr>
                <a:xfrm>
                  <a:off x="6870244" y="2990418"/>
                  <a:ext cx="3178754"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rPr>
                          <m:t>6</m:t>
                        </m:r>
                        <m:r>
                          <a:rPr lang="en-US" sz="4800" b="0" i="1" smtClean="0">
                            <a:latin typeface="Cambria Math" panose="02040503050406030204" pitchFamily="18" charset="0"/>
                          </a:rPr>
                          <m:t>, . . . . . . . . .} </m:t>
                        </m:r>
                      </m:oMath>
                    </m:oMathPara>
                  </a14:m>
                  <a:endParaRPr lang="en-US" sz="4800" dirty="0"/>
                </a:p>
              </p:txBody>
            </p:sp>
          </mc:Choice>
          <mc:Fallback xmlns="">
            <p:sp>
              <p:nvSpPr>
                <p:cNvPr id="20" name="TextBox 19">
                  <a:extLst>
                    <a:ext uri="{FF2B5EF4-FFF2-40B4-BE49-F238E27FC236}">
                      <a16:creationId xmlns:a16="http://schemas.microsoft.com/office/drawing/2014/main" id="{5AFAF97D-1CFE-4D15-8732-65A35558B2BC}"/>
                    </a:ext>
                  </a:extLst>
                </p:cNvPr>
                <p:cNvSpPr txBox="1">
                  <a:spLocks noRot="1" noChangeAspect="1" noMove="1" noResize="1" noEditPoints="1" noAdjustHandles="1" noChangeArrowheads="1" noChangeShapeType="1" noTextEdit="1"/>
                </p:cNvSpPr>
                <p:nvPr/>
              </p:nvSpPr>
              <p:spPr>
                <a:xfrm>
                  <a:off x="6870244" y="2990418"/>
                  <a:ext cx="3178754" cy="738664"/>
                </a:xfrm>
                <a:prstGeom prst="rect">
                  <a:avLst/>
                </a:prstGeom>
                <a:blipFill>
                  <a:blip r:embed="rId11"/>
                  <a:stretch>
                    <a:fillRect/>
                  </a:stretch>
                </a:blipFill>
              </p:spPr>
              <p:txBody>
                <a:bodyPr/>
                <a:lstStyle/>
                <a:p>
                  <a:r>
                    <a:rPr lang="en-US">
                      <a:noFill/>
                    </a:rPr>
                    <a:t> </a:t>
                  </a:r>
                </a:p>
              </p:txBody>
            </p:sp>
          </mc:Fallback>
        </mc:AlternateContent>
      </p:grpSp>
      <p:cxnSp>
        <p:nvCxnSpPr>
          <p:cNvPr id="23" name="Straight Arrow Connector 22">
            <a:extLst>
              <a:ext uri="{FF2B5EF4-FFF2-40B4-BE49-F238E27FC236}">
                <a16:creationId xmlns:a16="http://schemas.microsoft.com/office/drawing/2014/main" id="{2BDDF894-6BB3-4380-AA27-4EEC91753E93}"/>
              </a:ext>
            </a:extLst>
          </p:cNvPr>
          <p:cNvCxnSpPr>
            <a:cxnSpLocks/>
          </p:cNvCxnSpPr>
          <p:nvPr/>
        </p:nvCxnSpPr>
        <p:spPr>
          <a:xfrm>
            <a:off x="5598579" y="3764595"/>
            <a:ext cx="0" cy="6854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D6C8A78-4AE6-4941-AB78-36FBC5CA578C}"/>
              </a:ext>
            </a:extLst>
          </p:cNvPr>
          <p:cNvCxnSpPr>
            <a:cxnSpLocks/>
          </p:cNvCxnSpPr>
          <p:nvPr/>
        </p:nvCxnSpPr>
        <p:spPr>
          <a:xfrm>
            <a:off x="6345339" y="3773270"/>
            <a:ext cx="0" cy="6854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1513869-4870-4240-96CE-59FD75D64CC2}"/>
              </a:ext>
            </a:extLst>
          </p:cNvPr>
          <p:cNvCxnSpPr>
            <a:cxnSpLocks/>
          </p:cNvCxnSpPr>
          <p:nvPr/>
        </p:nvCxnSpPr>
        <p:spPr>
          <a:xfrm>
            <a:off x="7137819" y="3782260"/>
            <a:ext cx="0" cy="6854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70067B6-8876-4156-A372-C43836F5384F}"/>
              </a:ext>
            </a:extLst>
          </p:cNvPr>
          <p:cNvCxnSpPr>
            <a:cxnSpLocks/>
          </p:cNvCxnSpPr>
          <p:nvPr/>
        </p:nvCxnSpPr>
        <p:spPr>
          <a:xfrm>
            <a:off x="7930299" y="3782260"/>
            <a:ext cx="0" cy="685486"/>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60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2737-D627-41DA-8469-BC9AE308E80A}"/>
              </a:ext>
            </a:extLst>
          </p:cNvPr>
          <p:cNvSpPr>
            <a:spLocks noGrp="1"/>
          </p:cNvSpPr>
          <p:nvPr>
            <p:ph type="title"/>
          </p:nvPr>
        </p:nvSpPr>
        <p:spPr>
          <a:xfrm>
            <a:off x="1024128" y="585216"/>
            <a:ext cx="8018272" cy="1499616"/>
          </a:xfrm>
        </p:spPr>
        <p:txBody>
          <a:bodyPr>
            <a:normAutofit/>
          </a:bodyPr>
          <a:lstStyle/>
          <a:p>
            <a:r>
              <a:rPr lang="en-US" dirty="0"/>
              <a:t>What is infinity?		</a:t>
            </a:r>
          </a:p>
        </p:txBody>
      </p:sp>
      <p:sp>
        <p:nvSpPr>
          <p:cNvPr id="3" name="Content Placeholder 2">
            <a:extLst>
              <a:ext uri="{FF2B5EF4-FFF2-40B4-BE49-F238E27FC236}">
                <a16:creationId xmlns:a16="http://schemas.microsoft.com/office/drawing/2014/main" id="{695979CC-6BE9-4CC5-A6BD-E8894090B8B9}"/>
              </a:ext>
            </a:extLst>
          </p:cNvPr>
          <p:cNvSpPr>
            <a:spLocks noGrp="1"/>
          </p:cNvSpPr>
          <p:nvPr>
            <p:ph idx="1"/>
          </p:nvPr>
        </p:nvSpPr>
        <p:spPr>
          <a:xfrm>
            <a:off x="1024128" y="2286000"/>
            <a:ext cx="8018271" cy="4023360"/>
          </a:xfrm>
        </p:spPr>
        <p:txBody>
          <a:bodyPr>
            <a:normAutofit/>
          </a:bodyPr>
          <a:lstStyle/>
          <a:p>
            <a:r>
              <a:rPr lang="en-US" sz="2400" dirty="0"/>
              <a:t>There is no single coherent notion of infinity!</a:t>
            </a:r>
          </a:p>
          <a:p>
            <a:endParaRPr lang="en-US" sz="2400" dirty="0"/>
          </a:p>
          <a:p>
            <a:pPr>
              <a:buFont typeface="Wingdings" panose="05000000000000000000" pitchFamily="2" charset="2"/>
              <a:buChar char="v"/>
            </a:pPr>
            <a:r>
              <a:rPr lang="en-US" sz="2400" dirty="0"/>
              <a:t>Unending process</a:t>
            </a:r>
          </a:p>
          <a:p>
            <a:pPr>
              <a:buFont typeface="Wingdings" panose="05000000000000000000" pitchFamily="2" charset="2"/>
              <a:buChar char="v"/>
            </a:pPr>
            <a:r>
              <a:rPr lang="en-US" sz="2400" dirty="0"/>
              <a:t>The end of a process</a:t>
            </a:r>
          </a:p>
          <a:p>
            <a:pPr>
              <a:buFont typeface="Wingdings" panose="05000000000000000000" pitchFamily="2" charset="2"/>
              <a:buChar char="v"/>
            </a:pPr>
            <a:r>
              <a:rPr lang="en-US" sz="2400" dirty="0"/>
              <a:t>Infinitely small/infinitely large</a:t>
            </a:r>
          </a:p>
          <a:p>
            <a:endParaRPr lang="en-US" sz="2400"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0590B78-048D-4876-9640-E70149D6204F}"/>
                  </a:ext>
                </a:extLst>
              </p:cNvPr>
              <p:cNvSpPr txBox="1"/>
              <p:nvPr/>
            </p:nvSpPr>
            <p:spPr>
              <a:xfrm>
                <a:off x="10596965" y="3868127"/>
                <a:ext cx="2596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00590B78-048D-4876-9640-E70149D6204F}"/>
                  </a:ext>
                </a:extLst>
              </p:cNvPr>
              <p:cNvSpPr txBox="1">
                <a:spLocks noRot="1" noChangeAspect="1" noMove="1" noResize="1" noEditPoints="1" noAdjustHandles="1" noChangeArrowheads="1" noChangeShapeType="1" noTextEdit="1"/>
              </p:cNvSpPr>
              <p:nvPr/>
            </p:nvSpPr>
            <p:spPr>
              <a:xfrm>
                <a:off x="10596965" y="3868127"/>
                <a:ext cx="259686" cy="276999"/>
              </a:xfrm>
              <a:prstGeom prst="rect">
                <a:avLst/>
              </a:prstGeom>
              <a:blipFill>
                <a:blip r:embed="rId3"/>
                <a:stretch>
                  <a:fillRect l="-9302" r="-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88EA6C-7F3E-450B-9511-046DEEBB8A96}"/>
                  </a:ext>
                </a:extLst>
              </p:cNvPr>
              <p:cNvSpPr txBox="1"/>
              <p:nvPr/>
            </p:nvSpPr>
            <p:spPr>
              <a:xfrm>
                <a:off x="10553683" y="3529275"/>
                <a:ext cx="3462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7" name="TextBox 6">
                <a:extLst>
                  <a:ext uri="{FF2B5EF4-FFF2-40B4-BE49-F238E27FC236}">
                    <a16:creationId xmlns:a16="http://schemas.microsoft.com/office/drawing/2014/main" id="{7C88EA6C-7F3E-450B-9511-046DEEBB8A96}"/>
                  </a:ext>
                </a:extLst>
              </p:cNvPr>
              <p:cNvSpPr txBox="1">
                <a:spLocks noRot="1" noChangeAspect="1" noMove="1" noResize="1" noEditPoints="1" noAdjustHandles="1" noChangeArrowheads="1" noChangeShapeType="1" noTextEdit="1"/>
              </p:cNvSpPr>
              <p:nvPr/>
            </p:nvSpPr>
            <p:spPr>
              <a:xfrm>
                <a:off x="10553683" y="3529275"/>
                <a:ext cx="346249" cy="369332"/>
              </a:xfrm>
              <a:prstGeom prst="rect">
                <a:avLst/>
              </a:prstGeom>
              <a:blipFill>
                <a:blip r:embed="rId4"/>
                <a:stretch>
                  <a:fillRect l="-8772"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88EE1D0-73A2-40CF-ACCA-D46D972D8BA1}"/>
                  </a:ext>
                </a:extLst>
              </p:cNvPr>
              <p:cNvSpPr txBox="1"/>
              <p:nvPr/>
            </p:nvSpPr>
            <p:spPr>
              <a:xfrm>
                <a:off x="10495173" y="3129165"/>
                <a:ext cx="46326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9" name="TextBox 8">
                <a:extLst>
                  <a:ext uri="{FF2B5EF4-FFF2-40B4-BE49-F238E27FC236}">
                    <a16:creationId xmlns:a16="http://schemas.microsoft.com/office/drawing/2014/main" id="{F88EE1D0-73A2-40CF-ACCA-D46D972D8BA1}"/>
                  </a:ext>
                </a:extLst>
              </p:cNvPr>
              <p:cNvSpPr txBox="1">
                <a:spLocks noRot="1" noChangeAspect="1" noMove="1" noResize="1" noEditPoints="1" noAdjustHandles="1" noChangeArrowheads="1" noChangeShapeType="1" noTextEdit="1"/>
              </p:cNvSpPr>
              <p:nvPr/>
            </p:nvSpPr>
            <p:spPr>
              <a:xfrm>
                <a:off x="10495173" y="3129165"/>
                <a:ext cx="463268" cy="4924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49E3E94-6B27-499C-9BE6-71AE39664937}"/>
                  </a:ext>
                </a:extLst>
              </p:cNvPr>
              <p:cNvSpPr txBox="1"/>
              <p:nvPr/>
            </p:nvSpPr>
            <p:spPr>
              <a:xfrm>
                <a:off x="10409412" y="2575168"/>
                <a:ext cx="634789"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m:t>
                      </m:r>
                    </m:oMath>
                  </m:oMathPara>
                </a14:m>
                <a:endParaRPr lang="en-US" sz="4400" dirty="0"/>
              </a:p>
            </p:txBody>
          </p:sp>
        </mc:Choice>
        <mc:Fallback xmlns="">
          <p:sp>
            <p:nvSpPr>
              <p:cNvPr id="11" name="TextBox 10">
                <a:extLst>
                  <a:ext uri="{FF2B5EF4-FFF2-40B4-BE49-F238E27FC236}">
                    <a16:creationId xmlns:a16="http://schemas.microsoft.com/office/drawing/2014/main" id="{949E3E94-6B27-499C-9BE6-71AE39664937}"/>
                  </a:ext>
                </a:extLst>
              </p:cNvPr>
              <p:cNvSpPr txBox="1">
                <a:spLocks noRot="1" noChangeAspect="1" noMove="1" noResize="1" noEditPoints="1" noAdjustHandles="1" noChangeArrowheads="1" noChangeShapeType="1" noTextEdit="1"/>
              </p:cNvSpPr>
              <p:nvPr/>
            </p:nvSpPr>
            <p:spPr>
              <a:xfrm>
                <a:off x="10409412" y="2575168"/>
                <a:ext cx="634789"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ADD4BD6-E181-4AEA-AF7B-1A2A1FC5037C}"/>
                  </a:ext>
                </a:extLst>
              </p:cNvPr>
              <p:cNvSpPr txBox="1"/>
              <p:nvPr/>
            </p:nvSpPr>
            <p:spPr>
              <a:xfrm>
                <a:off x="10337276" y="2037696"/>
                <a:ext cx="779059"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12" name="TextBox 11">
                <a:extLst>
                  <a:ext uri="{FF2B5EF4-FFF2-40B4-BE49-F238E27FC236}">
                    <a16:creationId xmlns:a16="http://schemas.microsoft.com/office/drawing/2014/main" id="{8ADD4BD6-E181-4AEA-AF7B-1A2A1FC5037C}"/>
                  </a:ext>
                </a:extLst>
              </p:cNvPr>
              <p:cNvSpPr txBox="1">
                <a:spLocks noRot="1" noChangeAspect="1" noMove="1" noResize="1" noEditPoints="1" noAdjustHandles="1" noChangeArrowheads="1" noChangeShapeType="1" noTextEdit="1"/>
              </p:cNvSpPr>
              <p:nvPr/>
            </p:nvSpPr>
            <p:spPr>
              <a:xfrm>
                <a:off x="10337276" y="2037696"/>
                <a:ext cx="779059" cy="8309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3AADBA9-D89F-4A3F-B063-137AD337425C}"/>
                  </a:ext>
                </a:extLst>
              </p:cNvPr>
              <p:cNvSpPr txBox="1"/>
              <p:nvPr/>
            </p:nvSpPr>
            <p:spPr>
              <a:xfrm>
                <a:off x="10206630" y="1397896"/>
                <a:ext cx="1040349"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7200" i="1" smtClean="0">
                          <a:latin typeface="Cambria Math" panose="02040503050406030204" pitchFamily="18" charset="0"/>
                          <a:ea typeface="Cambria Math" panose="02040503050406030204" pitchFamily="18" charset="0"/>
                        </a:rPr>
                        <m:t>∞</m:t>
                      </m:r>
                    </m:oMath>
                  </m:oMathPara>
                </a14:m>
                <a:endParaRPr lang="en-US" sz="7200" dirty="0"/>
              </a:p>
            </p:txBody>
          </p:sp>
        </mc:Choice>
        <mc:Fallback xmlns="">
          <p:sp>
            <p:nvSpPr>
              <p:cNvPr id="13" name="TextBox 12">
                <a:extLst>
                  <a:ext uri="{FF2B5EF4-FFF2-40B4-BE49-F238E27FC236}">
                    <a16:creationId xmlns:a16="http://schemas.microsoft.com/office/drawing/2014/main" id="{93AADBA9-D89F-4A3F-B063-137AD337425C}"/>
                  </a:ext>
                </a:extLst>
              </p:cNvPr>
              <p:cNvSpPr txBox="1">
                <a:spLocks noRot="1" noChangeAspect="1" noMove="1" noResize="1" noEditPoints="1" noAdjustHandles="1" noChangeArrowheads="1" noChangeShapeType="1" noTextEdit="1"/>
              </p:cNvSpPr>
              <p:nvPr/>
            </p:nvSpPr>
            <p:spPr>
              <a:xfrm>
                <a:off x="10206630" y="1397896"/>
                <a:ext cx="1040349" cy="110799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039F79D-773C-457A-A787-3AF09E231F6B}"/>
                  </a:ext>
                </a:extLst>
              </p:cNvPr>
              <p:cNvSpPr txBox="1"/>
              <p:nvPr/>
            </p:nvSpPr>
            <p:spPr>
              <a:xfrm>
                <a:off x="10091213" y="672579"/>
                <a:ext cx="1271182" cy="13542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8800" i="1" smtClean="0">
                          <a:latin typeface="Cambria Math" panose="02040503050406030204" pitchFamily="18" charset="0"/>
                          <a:ea typeface="Cambria Math" panose="02040503050406030204" pitchFamily="18" charset="0"/>
                        </a:rPr>
                        <m:t>∞</m:t>
                      </m:r>
                    </m:oMath>
                  </m:oMathPara>
                </a14:m>
                <a:endParaRPr lang="en-US" sz="8800" dirty="0"/>
              </a:p>
            </p:txBody>
          </p:sp>
        </mc:Choice>
        <mc:Fallback xmlns="">
          <p:sp>
            <p:nvSpPr>
              <p:cNvPr id="14" name="TextBox 13">
                <a:extLst>
                  <a:ext uri="{FF2B5EF4-FFF2-40B4-BE49-F238E27FC236}">
                    <a16:creationId xmlns:a16="http://schemas.microsoft.com/office/drawing/2014/main" id="{8039F79D-773C-457A-A787-3AF09E231F6B}"/>
                  </a:ext>
                </a:extLst>
              </p:cNvPr>
              <p:cNvSpPr txBox="1">
                <a:spLocks noRot="1" noChangeAspect="1" noMove="1" noResize="1" noEditPoints="1" noAdjustHandles="1" noChangeArrowheads="1" noChangeShapeType="1" noTextEdit="1"/>
              </p:cNvSpPr>
              <p:nvPr/>
            </p:nvSpPr>
            <p:spPr>
              <a:xfrm>
                <a:off x="10091213" y="672579"/>
                <a:ext cx="1271182" cy="135421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7E9BC2B-F8FD-43E5-9E4E-7CE24A65A0B7}"/>
                  </a:ext>
                </a:extLst>
              </p:cNvPr>
              <p:cNvSpPr txBox="1"/>
              <p:nvPr/>
            </p:nvSpPr>
            <p:spPr>
              <a:xfrm>
                <a:off x="10004651" y="-100128"/>
                <a:ext cx="1444306" cy="15388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000" i="1" smtClean="0">
                          <a:latin typeface="Cambria Math" panose="02040503050406030204" pitchFamily="18" charset="0"/>
                          <a:ea typeface="Cambria Math" panose="02040503050406030204" pitchFamily="18" charset="0"/>
                        </a:rPr>
                        <m:t>∞</m:t>
                      </m:r>
                    </m:oMath>
                  </m:oMathPara>
                </a14:m>
                <a:endParaRPr lang="en-US" sz="10000" dirty="0"/>
              </a:p>
            </p:txBody>
          </p:sp>
        </mc:Choice>
        <mc:Fallback xmlns="">
          <p:sp>
            <p:nvSpPr>
              <p:cNvPr id="15" name="TextBox 14">
                <a:extLst>
                  <a:ext uri="{FF2B5EF4-FFF2-40B4-BE49-F238E27FC236}">
                    <a16:creationId xmlns:a16="http://schemas.microsoft.com/office/drawing/2014/main" id="{A7E9BC2B-F8FD-43E5-9E4E-7CE24A65A0B7}"/>
                  </a:ext>
                </a:extLst>
              </p:cNvPr>
              <p:cNvSpPr txBox="1">
                <a:spLocks noRot="1" noChangeAspect="1" noMove="1" noResize="1" noEditPoints="1" noAdjustHandles="1" noChangeArrowheads="1" noChangeShapeType="1" noTextEdit="1"/>
              </p:cNvSpPr>
              <p:nvPr/>
            </p:nvSpPr>
            <p:spPr>
              <a:xfrm>
                <a:off x="10004651" y="-100128"/>
                <a:ext cx="1444306" cy="1538883"/>
              </a:xfrm>
              <a:prstGeom prst="rect">
                <a:avLst/>
              </a:prstGeom>
              <a:blipFill>
                <a:blip r:embed="rId10"/>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48AE295-D6A2-4D35-BCB0-A2ED778A9B7D}"/>
              </a:ext>
            </a:extLst>
          </p:cNvPr>
          <p:cNvSpPr txBox="1"/>
          <p:nvPr/>
        </p:nvSpPr>
        <p:spPr>
          <a:xfrm>
            <a:off x="10091213" y="4632960"/>
            <a:ext cx="1357744" cy="1569660"/>
          </a:xfrm>
          <a:prstGeom prst="rect">
            <a:avLst/>
          </a:prstGeom>
          <a:noFill/>
        </p:spPr>
        <p:txBody>
          <a:bodyPr wrap="square" rtlCol="0">
            <a:spAutoFit/>
          </a:bodyPr>
          <a:lstStyle/>
          <a:p>
            <a:pPr algn="ctr"/>
            <a:r>
              <a:rPr lang="en-US" sz="9600" dirty="0">
                <a:latin typeface="+mj-lt"/>
              </a:rPr>
              <a:t>?</a:t>
            </a:r>
          </a:p>
        </p:txBody>
      </p:sp>
    </p:spTree>
    <p:extLst>
      <p:ext uri="{BB962C8B-B14F-4D97-AF65-F5344CB8AC3E}">
        <p14:creationId xmlns:p14="http://schemas.microsoft.com/office/powerpoint/2010/main" val="138568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9656-1B0F-4B24-9627-16D1F0342147}"/>
              </a:ext>
            </a:extLst>
          </p:cNvPr>
          <p:cNvSpPr>
            <a:spLocks noGrp="1"/>
          </p:cNvSpPr>
          <p:nvPr>
            <p:ph type="title"/>
          </p:nvPr>
        </p:nvSpPr>
        <p:spPr/>
        <p:txBody>
          <a:bodyPr/>
          <a:lstStyle/>
          <a:p>
            <a:r>
              <a:rPr lang="en-US" dirty="0"/>
              <a:t>Fractions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82BB9D-009F-4110-BE4B-6B02E76D027F}"/>
                  </a:ext>
                </a:extLst>
              </p:cNvPr>
              <p:cNvSpPr>
                <a:spLocks noGrp="1"/>
              </p:cNvSpPr>
              <p:nvPr>
                <p:ph idx="1"/>
              </p:nvPr>
            </p:nvSpPr>
            <p:spPr>
              <a:xfrm>
                <a:off x="1024128" y="2286000"/>
                <a:ext cx="9720073" cy="764000"/>
              </a:xfrm>
            </p:spPr>
            <p:txBody>
              <a:bodyPr>
                <a:normAutofit/>
              </a:bodyPr>
              <a:lstStyle/>
              <a:p>
                <a:r>
                  <a:rPr lang="en-US" sz="2800" dirty="0"/>
                  <a:t>Every number of the form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𝑎</m:t>
                        </m:r>
                      </m:num>
                      <m:den>
                        <m:r>
                          <a:rPr lang="en-US" sz="2800" b="0" i="1" smtClean="0">
                            <a:latin typeface="Cambria Math" panose="02040503050406030204" pitchFamily="18" charset="0"/>
                          </a:rPr>
                          <m:t>𝑏</m:t>
                        </m:r>
                      </m:den>
                    </m:f>
                  </m:oMath>
                </a14:m>
                <a:r>
                  <a:rPr lang="en-US" sz="2800" dirty="0"/>
                  <a:t> where </a:t>
                </a:r>
                <a14:m>
                  <m:oMath xmlns:m="http://schemas.openxmlformats.org/officeDocument/2006/math">
                    <m:r>
                      <a:rPr lang="en-US" sz="2800" b="0" i="1" smtClean="0">
                        <a:latin typeface="Cambria Math" panose="02040503050406030204" pitchFamily="18" charset="0"/>
                      </a:rPr>
                      <m:t>𝑎</m:t>
                    </m:r>
                  </m:oMath>
                </a14:m>
                <a:r>
                  <a:rPr lang="en-US" sz="2800" dirty="0"/>
                  <a:t> and </a:t>
                </a:r>
                <a14:m>
                  <m:oMath xmlns:m="http://schemas.openxmlformats.org/officeDocument/2006/math">
                    <m:r>
                      <a:rPr lang="en-US" sz="2800" b="0" i="1" smtClean="0">
                        <a:latin typeface="Cambria Math" panose="02040503050406030204" pitchFamily="18" charset="0"/>
                      </a:rPr>
                      <m:t>𝑏</m:t>
                    </m:r>
                  </m:oMath>
                </a14:m>
                <a:r>
                  <a:rPr lang="en-US" sz="2800" dirty="0"/>
                  <a:t> are whole numbers</a:t>
                </a:r>
              </a:p>
            </p:txBody>
          </p:sp>
        </mc:Choice>
        <mc:Fallback xmlns="">
          <p:sp>
            <p:nvSpPr>
              <p:cNvPr id="3" name="Content Placeholder 2">
                <a:extLst>
                  <a:ext uri="{FF2B5EF4-FFF2-40B4-BE49-F238E27FC236}">
                    <a16:creationId xmlns:a16="http://schemas.microsoft.com/office/drawing/2014/main" id="{7182BB9D-009F-4110-BE4B-6B02E76D027F}"/>
                  </a:ext>
                </a:extLst>
              </p:cNvPr>
              <p:cNvSpPr>
                <a:spLocks noGrp="1" noRot="1" noChangeAspect="1" noMove="1" noResize="1" noEditPoints="1" noAdjustHandles="1" noChangeArrowheads="1" noChangeShapeType="1" noTextEdit="1"/>
              </p:cNvSpPr>
              <p:nvPr>
                <p:ph idx="1"/>
              </p:nvPr>
            </p:nvSpPr>
            <p:spPr>
              <a:xfrm>
                <a:off x="1024128" y="2286000"/>
                <a:ext cx="9720073" cy="764000"/>
              </a:xfrm>
              <a:blipFill>
                <a:blip r:embed="rId2"/>
                <a:stretch>
                  <a:fillRect l="-752" t="-640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B6155B7-1222-4305-BD65-16319EEE2443}"/>
              </a:ext>
            </a:extLst>
          </p:cNvPr>
          <p:cNvPicPr>
            <a:picLocks noChangeAspect="1"/>
          </p:cNvPicPr>
          <p:nvPr/>
        </p:nvPicPr>
        <p:blipFill rotWithShape="1">
          <a:blip r:embed="rId3"/>
          <a:srcRect l="8605" t="19022" r="88365" b="1619"/>
          <a:stretch/>
        </p:blipFill>
        <p:spPr>
          <a:xfrm rot="5400000">
            <a:off x="5834871" y="-3111008"/>
            <a:ext cx="235745" cy="985723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A0DB1D-078D-4076-B316-BAA36EA8DF28}"/>
                  </a:ext>
                </a:extLst>
              </p:cNvPr>
              <p:cNvSpPr txBox="1"/>
              <p:nvPr/>
            </p:nvSpPr>
            <p:spPr>
              <a:xfrm>
                <a:off x="3037138" y="5211239"/>
                <a:ext cx="496931" cy="807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22</m:t>
                          </m:r>
                        </m:num>
                        <m:den>
                          <m:r>
                            <a:rPr lang="en-US" sz="2800" b="0" i="1" smtClean="0">
                              <a:latin typeface="Cambria Math" panose="02040503050406030204" pitchFamily="18" charset="0"/>
                            </a:rPr>
                            <m:t>7</m:t>
                          </m:r>
                        </m:den>
                      </m:f>
                    </m:oMath>
                  </m:oMathPara>
                </a14:m>
                <a:endParaRPr lang="en-US" sz="2800" dirty="0"/>
              </a:p>
            </p:txBody>
          </p:sp>
        </mc:Choice>
        <mc:Fallback xmlns="">
          <p:sp>
            <p:nvSpPr>
              <p:cNvPr id="5" name="TextBox 4">
                <a:extLst>
                  <a:ext uri="{FF2B5EF4-FFF2-40B4-BE49-F238E27FC236}">
                    <a16:creationId xmlns:a16="http://schemas.microsoft.com/office/drawing/2014/main" id="{04A0DB1D-078D-4076-B316-BAA36EA8DF28}"/>
                  </a:ext>
                </a:extLst>
              </p:cNvPr>
              <p:cNvSpPr txBox="1">
                <a:spLocks noRot="1" noChangeAspect="1" noMove="1" noResize="1" noEditPoints="1" noAdjustHandles="1" noChangeArrowheads="1" noChangeShapeType="1" noTextEdit="1"/>
              </p:cNvSpPr>
              <p:nvPr/>
            </p:nvSpPr>
            <p:spPr>
              <a:xfrm>
                <a:off x="3037138" y="5211239"/>
                <a:ext cx="496931" cy="8079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8447464-9AE2-4EB4-B840-7199CE9221B1}"/>
                  </a:ext>
                </a:extLst>
              </p:cNvPr>
              <p:cNvSpPr txBox="1"/>
              <p:nvPr/>
            </p:nvSpPr>
            <p:spPr>
              <a:xfrm>
                <a:off x="2313869" y="3626955"/>
                <a:ext cx="298159"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oMath>
                  </m:oMathPara>
                </a14:m>
                <a:endParaRPr lang="en-US" sz="2800" dirty="0"/>
              </a:p>
            </p:txBody>
          </p:sp>
        </mc:Choice>
        <mc:Fallback xmlns="">
          <p:sp>
            <p:nvSpPr>
              <p:cNvPr id="6" name="TextBox 5">
                <a:extLst>
                  <a:ext uri="{FF2B5EF4-FFF2-40B4-BE49-F238E27FC236}">
                    <a16:creationId xmlns:a16="http://schemas.microsoft.com/office/drawing/2014/main" id="{C8447464-9AE2-4EB4-B840-7199CE9221B1}"/>
                  </a:ext>
                </a:extLst>
              </p:cNvPr>
              <p:cNvSpPr txBox="1">
                <a:spLocks noRot="1" noChangeAspect="1" noMove="1" noResize="1" noEditPoints="1" noAdjustHandles="1" noChangeArrowheads="1" noChangeShapeType="1" noTextEdit="1"/>
              </p:cNvSpPr>
              <p:nvPr/>
            </p:nvSpPr>
            <p:spPr>
              <a:xfrm>
                <a:off x="2313869" y="3626955"/>
                <a:ext cx="298159" cy="8066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6033FDD-6471-4D92-9287-D2DB2B7CCFA0}"/>
                  </a:ext>
                </a:extLst>
              </p:cNvPr>
              <p:cNvSpPr txBox="1"/>
              <p:nvPr/>
            </p:nvSpPr>
            <p:spPr>
              <a:xfrm>
                <a:off x="5382510" y="5434750"/>
                <a:ext cx="695703" cy="8166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355</m:t>
                          </m:r>
                        </m:num>
                        <m:den>
                          <m:r>
                            <a:rPr lang="en-US" sz="2800" b="0" i="1" smtClean="0">
                              <a:latin typeface="Cambria Math" panose="02040503050406030204" pitchFamily="18" charset="0"/>
                            </a:rPr>
                            <m:t>113</m:t>
                          </m:r>
                        </m:den>
                      </m:f>
                    </m:oMath>
                  </m:oMathPara>
                </a14:m>
                <a:endParaRPr lang="en-US" sz="2800" dirty="0"/>
              </a:p>
            </p:txBody>
          </p:sp>
        </mc:Choice>
        <mc:Fallback xmlns="">
          <p:sp>
            <p:nvSpPr>
              <p:cNvPr id="7" name="TextBox 6">
                <a:extLst>
                  <a:ext uri="{FF2B5EF4-FFF2-40B4-BE49-F238E27FC236}">
                    <a16:creationId xmlns:a16="http://schemas.microsoft.com/office/drawing/2014/main" id="{06033FDD-6471-4D92-9287-D2DB2B7CCFA0}"/>
                  </a:ext>
                </a:extLst>
              </p:cNvPr>
              <p:cNvSpPr txBox="1">
                <a:spLocks noRot="1" noChangeAspect="1" noMove="1" noResize="1" noEditPoints="1" noAdjustHandles="1" noChangeArrowheads="1" noChangeShapeType="1" noTextEdit="1"/>
              </p:cNvSpPr>
              <p:nvPr/>
            </p:nvSpPr>
            <p:spPr>
              <a:xfrm>
                <a:off x="5382510" y="5434750"/>
                <a:ext cx="695703" cy="8166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827154C-19F8-4144-839D-F20F66AC18C8}"/>
                  </a:ext>
                </a:extLst>
              </p:cNvPr>
              <p:cNvSpPr txBox="1"/>
              <p:nvPr/>
            </p:nvSpPr>
            <p:spPr>
              <a:xfrm>
                <a:off x="7397820" y="5047737"/>
                <a:ext cx="1093248" cy="8166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52163</m:t>
                          </m:r>
                        </m:num>
                        <m:den>
                          <m:r>
                            <a:rPr lang="en-US" sz="2800" b="0" i="1" smtClean="0">
                              <a:latin typeface="Cambria Math" panose="02040503050406030204" pitchFamily="18" charset="0"/>
                            </a:rPr>
                            <m:t>16604</m:t>
                          </m:r>
                        </m:den>
                      </m:f>
                    </m:oMath>
                  </m:oMathPara>
                </a14:m>
                <a:endParaRPr lang="en-US" sz="2800" dirty="0"/>
              </a:p>
            </p:txBody>
          </p:sp>
        </mc:Choice>
        <mc:Fallback xmlns="">
          <p:sp>
            <p:nvSpPr>
              <p:cNvPr id="8" name="TextBox 7">
                <a:extLst>
                  <a:ext uri="{FF2B5EF4-FFF2-40B4-BE49-F238E27FC236}">
                    <a16:creationId xmlns:a16="http://schemas.microsoft.com/office/drawing/2014/main" id="{4827154C-19F8-4144-839D-F20F66AC18C8}"/>
                  </a:ext>
                </a:extLst>
              </p:cNvPr>
              <p:cNvSpPr txBox="1">
                <a:spLocks noRot="1" noChangeAspect="1" noMove="1" noResize="1" noEditPoints="1" noAdjustHandles="1" noChangeArrowheads="1" noChangeShapeType="1" noTextEdit="1"/>
              </p:cNvSpPr>
              <p:nvPr/>
            </p:nvSpPr>
            <p:spPr>
              <a:xfrm>
                <a:off x="7397820" y="5047737"/>
                <a:ext cx="1093248" cy="8166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A5A78D2-02BE-4DBD-9515-196BFB154048}"/>
                  </a:ext>
                </a:extLst>
              </p:cNvPr>
              <p:cNvSpPr txBox="1"/>
              <p:nvPr/>
            </p:nvSpPr>
            <p:spPr>
              <a:xfrm>
                <a:off x="4091263" y="3404685"/>
                <a:ext cx="298159"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1</m:t>
                          </m:r>
                        </m:den>
                      </m:f>
                    </m:oMath>
                  </m:oMathPara>
                </a14:m>
                <a:endParaRPr lang="en-US" sz="2800" dirty="0"/>
              </a:p>
            </p:txBody>
          </p:sp>
        </mc:Choice>
        <mc:Fallback>
          <p:sp>
            <p:nvSpPr>
              <p:cNvPr id="10" name="TextBox 9">
                <a:extLst>
                  <a:ext uri="{FF2B5EF4-FFF2-40B4-BE49-F238E27FC236}">
                    <a16:creationId xmlns:a16="http://schemas.microsoft.com/office/drawing/2014/main" id="{0A5A78D2-02BE-4DBD-9515-196BFB154048}"/>
                  </a:ext>
                </a:extLst>
              </p:cNvPr>
              <p:cNvSpPr txBox="1">
                <a:spLocks noRot="1" noChangeAspect="1" noMove="1" noResize="1" noEditPoints="1" noAdjustHandles="1" noChangeArrowheads="1" noChangeShapeType="1" noTextEdit="1"/>
              </p:cNvSpPr>
              <p:nvPr/>
            </p:nvSpPr>
            <p:spPr>
              <a:xfrm>
                <a:off x="4091263" y="3404685"/>
                <a:ext cx="298159" cy="8066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484E0670-4585-4F01-AAC4-CA2A842151D4}"/>
                  </a:ext>
                </a:extLst>
              </p:cNvPr>
              <p:cNvSpPr txBox="1"/>
              <p:nvPr/>
            </p:nvSpPr>
            <p:spPr>
              <a:xfrm>
                <a:off x="6166818" y="3644142"/>
                <a:ext cx="298159"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oMath>
                  </m:oMathPara>
                </a14:m>
                <a:endParaRPr lang="en-US" sz="2800" dirty="0"/>
              </a:p>
            </p:txBody>
          </p:sp>
        </mc:Choice>
        <mc:Fallback>
          <p:sp>
            <p:nvSpPr>
              <p:cNvPr id="11" name="TextBox 10">
                <a:extLst>
                  <a:ext uri="{FF2B5EF4-FFF2-40B4-BE49-F238E27FC236}">
                    <a16:creationId xmlns:a16="http://schemas.microsoft.com/office/drawing/2014/main" id="{484E0670-4585-4F01-AAC4-CA2A842151D4}"/>
                  </a:ext>
                </a:extLst>
              </p:cNvPr>
              <p:cNvSpPr txBox="1">
                <a:spLocks noRot="1" noChangeAspect="1" noMove="1" noResize="1" noEditPoints="1" noAdjustHandles="1" noChangeArrowheads="1" noChangeShapeType="1" noTextEdit="1"/>
              </p:cNvSpPr>
              <p:nvPr/>
            </p:nvSpPr>
            <p:spPr>
              <a:xfrm>
                <a:off x="6166818" y="3644142"/>
                <a:ext cx="298159" cy="8094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86C32B6-E284-44BD-A126-EE7E6DB70370}"/>
                  </a:ext>
                </a:extLst>
              </p:cNvPr>
              <p:cNvSpPr txBox="1"/>
              <p:nvPr/>
            </p:nvSpPr>
            <p:spPr>
              <a:xfrm>
                <a:off x="8643531" y="3396457"/>
                <a:ext cx="496931"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8</m:t>
                          </m:r>
                        </m:num>
                        <m:den>
                          <m:r>
                            <a:rPr lang="en-US" sz="2800" b="0" i="1" smtClean="0">
                              <a:latin typeface="Cambria Math" panose="02040503050406030204" pitchFamily="18" charset="0"/>
                            </a:rPr>
                            <m:t>13</m:t>
                          </m:r>
                        </m:den>
                      </m:f>
                    </m:oMath>
                  </m:oMathPara>
                </a14:m>
                <a:endParaRPr lang="en-US" sz="2800" dirty="0"/>
              </a:p>
            </p:txBody>
          </p:sp>
        </mc:Choice>
        <mc:Fallback xmlns="">
          <p:sp>
            <p:nvSpPr>
              <p:cNvPr id="12" name="TextBox 11">
                <a:extLst>
                  <a:ext uri="{FF2B5EF4-FFF2-40B4-BE49-F238E27FC236}">
                    <a16:creationId xmlns:a16="http://schemas.microsoft.com/office/drawing/2014/main" id="{286C32B6-E284-44BD-A126-EE7E6DB70370}"/>
                  </a:ext>
                </a:extLst>
              </p:cNvPr>
              <p:cNvSpPr txBox="1">
                <a:spLocks noRot="1" noChangeAspect="1" noMove="1" noResize="1" noEditPoints="1" noAdjustHandles="1" noChangeArrowheads="1" noChangeShapeType="1" noTextEdit="1"/>
              </p:cNvSpPr>
              <p:nvPr/>
            </p:nvSpPr>
            <p:spPr>
              <a:xfrm>
                <a:off x="8643531" y="3396457"/>
                <a:ext cx="496931" cy="809452"/>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817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Oval 88">
            <a:extLst>
              <a:ext uri="{FF2B5EF4-FFF2-40B4-BE49-F238E27FC236}">
                <a16:creationId xmlns:a16="http://schemas.microsoft.com/office/drawing/2014/main" id="{88C1083E-7383-4F06-96E0-A8DE0D588A65}"/>
              </a:ext>
            </a:extLst>
          </p:cNvPr>
          <p:cNvSpPr/>
          <p:nvPr/>
        </p:nvSpPr>
        <p:spPr>
          <a:xfrm>
            <a:off x="2209968" y="2333201"/>
            <a:ext cx="320040" cy="28203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D81DEBD-4DC0-48B8-B393-068609DF177C}"/>
              </a:ext>
            </a:extLst>
          </p:cNvPr>
          <p:cNvSpPr/>
          <p:nvPr/>
        </p:nvSpPr>
        <p:spPr>
          <a:xfrm>
            <a:off x="1508940" y="2333202"/>
            <a:ext cx="320040" cy="28203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2F4EF265-7F8C-40EA-BFE6-C8C445CADABF}"/>
              </a:ext>
            </a:extLst>
          </p:cNvPr>
          <p:cNvSpPr/>
          <p:nvPr/>
        </p:nvSpPr>
        <p:spPr>
          <a:xfrm>
            <a:off x="1405046" y="1688148"/>
            <a:ext cx="4690954" cy="47623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5988C-40C0-46BD-96C2-E9B811E34622}"/>
              </a:ext>
            </a:extLst>
          </p:cNvPr>
          <p:cNvSpPr>
            <a:spLocks noGrp="1"/>
          </p:cNvSpPr>
          <p:nvPr>
            <p:ph type="title"/>
          </p:nvPr>
        </p:nvSpPr>
        <p:spPr/>
        <p:txBody>
          <a:bodyPr/>
          <a:lstStyle/>
          <a:p>
            <a:r>
              <a:rPr lang="en-US" dirty="0"/>
              <a:t>Counting all the fractions</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31B2D4F-4E07-4D5C-9EA8-7565AB6D1F5B}"/>
                  </a:ext>
                </a:extLst>
              </p:cNvPr>
              <p:cNvSpPr txBox="1"/>
              <p:nvPr/>
            </p:nvSpPr>
            <p:spPr>
              <a:xfrm>
                <a:off x="1588008" y="2218113"/>
                <a:ext cx="19236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en>
                      </m:f>
                    </m:oMath>
                  </m:oMathPara>
                </a14:m>
                <a:endParaRPr lang="en-US" dirty="0"/>
              </a:p>
            </p:txBody>
          </p:sp>
        </mc:Choice>
        <mc:Fallback>
          <p:sp>
            <p:nvSpPr>
              <p:cNvPr id="4" name="TextBox 3">
                <a:extLst>
                  <a:ext uri="{FF2B5EF4-FFF2-40B4-BE49-F238E27FC236}">
                    <a16:creationId xmlns:a16="http://schemas.microsoft.com/office/drawing/2014/main" id="{331B2D4F-4E07-4D5C-9EA8-7565AB6D1F5B}"/>
                  </a:ext>
                </a:extLst>
              </p:cNvPr>
              <p:cNvSpPr txBox="1">
                <a:spLocks noRot="1" noChangeAspect="1" noMove="1" noResize="1" noEditPoints="1" noAdjustHandles="1" noChangeArrowheads="1" noChangeShapeType="1" noTextEdit="1"/>
              </p:cNvSpPr>
              <p:nvPr/>
            </p:nvSpPr>
            <p:spPr>
              <a:xfrm>
                <a:off x="1588008" y="2218113"/>
                <a:ext cx="192360" cy="5186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B5FB8E5-0C4E-41B5-9203-067308BA27BA}"/>
                  </a:ext>
                </a:extLst>
              </p:cNvPr>
              <p:cNvSpPr txBox="1"/>
              <p:nvPr/>
            </p:nvSpPr>
            <p:spPr>
              <a:xfrm>
                <a:off x="2273808" y="2218113"/>
                <a:ext cx="19236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1</m:t>
                          </m:r>
                        </m:den>
                      </m:f>
                    </m:oMath>
                  </m:oMathPara>
                </a14:m>
                <a:endParaRPr lang="en-US" dirty="0"/>
              </a:p>
            </p:txBody>
          </p:sp>
        </mc:Choice>
        <mc:Fallback>
          <p:sp>
            <p:nvSpPr>
              <p:cNvPr id="5" name="TextBox 4">
                <a:extLst>
                  <a:ext uri="{FF2B5EF4-FFF2-40B4-BE49-F238E27FC236}">
                    <a16:creationId xmlns:a16="http://schemas.microsoft.com/office/drawing/2014/main" id="{FB5FB8E5-0C4E-41B5-9203-067308BA27BA}"/>
                  </a:ext>
                </a:extLst>
              </p:cNvPr>
              <p:cNvSpPr txBox="1">
                <a:spLocks noRot="1" noChangeAspect="1" noMove="1" noResize="1" noEditPoints="1" noAdjustHandles="1" noChangeArrowheads="1" noChangeShapeType="1" noTextEdit="1"/>
              </p:cNvSpPr>
              <p:nvPr/>
            </p:nvSpPr>
            <p:spPr>
              <a:xfrm>
                <a:off x="2273808" y="2218113"/>
                <a:ext cx="192360" cy="5186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D18222A-2389-4370-9604-91C0A81F7551}"/>
                  </a:ext>
                </a:extLst>
              </p:cNvPr>
              <p:cNvSpPr txBox="1"/>
              <p:nvPr/>
            </p:nvSpPr>
            <p:spPr>
              <a:xfrm>
                <a:off x="1618488" y="3105303"/>
                <a:ext cx="19236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p:txBody>
          </p:sp>
        </mc:Choice>
        <mc:Fallback>
          <p:sp>
            <p:nvSpPr>
              <p:cNvPr id="6" name="TextBox 5">
                <a:extLst>
                  <a:ext uri="{FF2B5EF4-FFF2-40B4-BE49-F238E27FC236}">
                    <a16:creationId xmlns:a16="http://schemas.microsoft.com/office/drawing/2014/main" id="{CD18222A-2389-4370-9604-91C0A81F7551}"/>
                  </a:ext>
                </a:extLst>
              </p:cNvPr>
              <p:cNvSpPr txBox="1">
                <a:spLocks noRot="1" noChangeAspect="1" noMove="1" noResize="1" noEditPoints="1" noAdjustHandles="1" noChangeArrowheads="1" noChangeShapeType="1" noTextEdit="1"/>
              </p:cNvSpPr>
              <p:nvPr/>
            </p:nvSpPr>
            <p:spPr>
              <a:xfrm>
                <a:off x="1618488" y="3105303"/>
                <a:ext cx="192360" cy="5186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12DACF6-BA0B-46A1-8E96-C8411AC6DFDF}"/>
                  </a:ext>
                </a:extLst>
              </p:cNvPr>
              <p:cNvSpPr txBox="1"/>
              <p:nvPr/>
            </p:nvSpPr>
            <p:spPr>
              <a:xfrm>
                <a:off x="2273808" y="3105303"/>
                <a:ext cx="19236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2</m:t>
                          </m:r>
                        </m:den>
                      </m:f>
                    </m:oMath>
                  </m:oMathPara>
                </a14:m>
                <a:endParaRPr lang="en-US" dirty="0"/>
              </a:p>
            </p:txBody>
          </p:sp>
        </mc:Choice>
        <mc:Fallback>
          <p:sp>
            <p:nvSpPr>
              <p:cNvPr id="7" name="TextBox 6">
                <a:extLst>
                  <a:ext uri="{FF2B5EF4-FFF2-40B4-BE49-F238E27FC236}">
                    <a16:creationId xmlns:a16="http://schemas.microsoft.com/office/drawing/2014/main" id="{312DACF6-BA0B-46A1-8E96-C8411AC6DFDF}"/>
                  </a:ext>
                </a:extLst>
              </p:cNvPr>
              <p:cNvSpPr txBox="1">
                <a:spLocks noRot="1" noChangeAspect="1" noMove="1" noResize="1" noEditPoints="1" noAdjustHandles="1" noChangeArrowheads="1" noChangeShapeType="1" noTextEdit="1"/>
              </p:cNvSpPr>
              <p:nvPr/>
            </p:nvSpPr>
            <p:spPr>
              <a:xfrm>
                <a:off x="2273808" y="3105303"/>
                <a:ext cx="192360" cy="51860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9E217E5-2257-4FA7-8EA7-59EC5CE1EF95}"/>
                  </a:ext>
                </a:extLst>
              </p:cNvPr>
              <p:cNvSpPr txBox="1"/>
              <p:nvPr/>
            </p:nvSpPr>
            <p:spPr>
              <a:xfrm>
                <a:off x="2929128" y="2195889"/>
                <a:ext cx="19236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m:t>
                          </m:r>
                        </m:den>
                      </m:f>
                    </m:oMath>
                  </m:oMathPara>
                </a14:m>
                <a:endParaRPr lang="en-US" dirty="0"/>
              </a:p>
            </p:txBody>
          </p:sp>
        </mc:Choice>
        <mc:Fallback>
          <p:sp>
            <p:nvSpPr>
              <p:cNvPr id="8" name="TextBox 7">
                <a:extLst>
                  <a:ext uri="{FF2B5EF4-FFF2-40B4-BE49-F238E27FC236}">
                    <a16:creationId xmlns:a16="http://schemas.microsoft.com/office/drawing/2014/main" id="{49E217E5-2257-4FA7-8EA7-59EC5CE1EF95}"/>
                  </a:ext>
                </a:extLst>
              </p:cNvPr>
              <p:cNvSpPr txBox="1">
                <a:spLocks noRot="1" noChangeAspect="1" noMove="1" noResize="1" noEditPoints="1" noAdjustHandles="1" noChangeArrowheads="1" noChangeShapeType="1" noTextEdit="1"/>
              </p:cNvSpPr>
              <p:nvPr/>
            </p:nvSpPr>
            <p:spPr>
              <a:xfrm>
                <a:off x="2929128" y="2195889"/>
                <a:ext cx="192360" cy="51860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355FD6D-7550-49D3-8CAB-A1433C54A646}"/>
                  </a:ext>
                </a:extLst>
              </p:cNvPr>
              <p:cNvSpPr txBox="1"/>
              <p:nvPr/>
            </p:nvSpPr>
            <p:spPr>
              <a:xfrm>
                <a:off x="3584448" y="2195889"/>
                <a:ext cx="192360" cy="517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1</m:t>
                          </m:r>
                        </m:den>
                      </m:f>
                    </m:oMath>
                  </m:oMathPara>
                </a14:m>
                <a:endParaRPr lang="en-US" dirty="0"/>
              </a:p>
            </p:txBody>
          </p:sp>
        </mc:Choice>
        <mc:Fallback>
          <p:sp>
            <p:nvSpPr>
              <p:cNvPr id="9" name="TextBox 8">
                <a:extLst>
                  <a:ext uri="{FF2B5EF4-FFF2-40B4-BE49-F238E27FC236}">
                    <a16:creationId xmlns:a16="http://schemas.microsoft.com/office/drawing/2014/main" id="{8355FD6D-7550-49D3-8CAB-A1433C54A646}"/>
                  </a:ext>
                </a:extLst>
              </p:cNvPr>
              <p:cNvSpPr txBox="1">
                <a:spLocks noRot="1" noChangeAspect="1" noMove="1" noResize="1" noEditPoints="1" noAdjustHandles="1" noChangeArrowheads="1" noChangeShapeType="1" noTextEdit="1"/>
              </p:cNvSpPr>
              <p:nvPr/>
            </p:nvSpPr>
            <p:spPr>
              <a:xfrm>
                <a:off x="3584448" y="2195889"/>
                <a:ext cx="192360" cy="51757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8DC0DEE-4111-4F3D-B832-F671912EB60F}"/>
                  </a:ext>
                </a:extLst>
              </p:cNvPr>
              <p:cNvSpPr txBox="1"/>
              <p:nvPr/>
            </p:nvSpPr>
            <p:spPr>
              <a:xfrm>
                <a:off x="2959608" y="3083079"/>
                <a:ext cx="19236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oMath>
                  </m:oMathPara>
                </a14:m>
                <a:endParaRPr lang="en-US" dirty="0"/>
              </a:p>
            </p:txBody>
          </p:sp>
        </mc:Choice>
        <mc:Fallback>
          <p:sp>
            <p:nvSpPr>
              <p:cNvPr id="10" name="TextBox 9">
                <a:extLst>
                  <a:ext uri="{FF2B5EF4-FFF2-40B4-BE49-F238E27FC236}">
                    <a16:creationId xmlns:a16="http://schemas.microsoft.com/office/drawing/2014/main" id="{38DC0DEE-4111-4F3D-B832-F671912EB60F}"/>
                  </a:ext>
                </a:extLst>
              </p:cNvPr>
              <p:cNvSpPr txBox="1">
                <a:spLocks noRot="1" noChangeAspect="1" noMove="1" noResize="1" noEditPoints="1" noAdjustHandles="1" noChangeArrowheads="1" noChangeShapeType="1" noTextEdit="1"/>
              </p:cNvSpPr>
              <p:nvPr/>
            </p:nvSpPr>
            <p:spPr>
              <a:xfrm>
                <a:off x="2959608" y="3083079"/>
                <a:ext cx="192360" cy="5186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4B45A6E-0697-49A0-8500-5ACBDDD59C23}"/>
                  </a:ext>
                </a:extLst>
              </p:cNvPr>
              <p:cNvSpPr txBox="1"/>
              <p:nvPr/>
            </p:nvSpPr>
            <p:spPr>
              <a:xfrm>
                <a:off x="3584448" y="3083079"/>
                <a:ext cx="192360" cy="517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2</m:t>
                          </m:r>
                        </m:den>
                      </m:f>
                    </m:oMath>
                  </m:oMathPara>
                </a14:m>
                <a:endParaRPr lang="en-US" dirty="0"/>
              </a:p>
            </p:txBody>
          </p:sp>
        </mc:Choice>
        <mc:Fallback>
          <p:sp>
            <p:nvSpPr>
              <p:cNvPr id="11" name="TextBox 10">
                <a:extLst>
                  <a:ext uri="{FF2B5EF4-FFF2-40B4-BE49-F238E27FC236}">
                    <a16:creationId xmlns:a16="http://schemas.microsoft.com/office/drawing/2014/main" id="{04B45A6E-0697-49A0-8500-5ACBDDD59C23}"/>
                  </a:ext>
                </a:extLst>
              </p:cNvPr>
              <p:cNvSpPr txBox="1">
                <a:spLocks noRot="1" noChangeAspect="1" noMove="1" noResize="1" noEditPoints="1" noAdjustHandles="1" noChangeArrowheads="1" noChangeShapeType="1" noTextEdit="1"/>
              </p:cNvSpPr>
              <p:nvPr/>
            </p:nvSpPr>
            <p:spPr>
              <a:xfrm>
                <a:off x="3584448" y="3083079"/>
                <a:ext cx="192360" cy="51757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8C7A0A4B-EBDC-461E-8051-AA45BCCEE10E}"/>
                  </a:ext>
                </a:extLst>
              </p:cNvPr>
              <p:cNvSpPr txBox="1"/>
              <p:nvPr/>
            </p:nvSpPr>
            <p:spPr>
              <a:xfrm>
                <a:off x="1588008" y="3992493"/>
                <a:ext cx="192360"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m:oMathPara>
                </a14:m>
                <a:endParaRPr lang="en-US" dirty="0"/>
              </a:p>
            </p:txBody>
          </p:sp>
        </mc:Choice>
        <mc:Fallback>
          <p:sp>
            <p:nvSpPr>
              <p:cNvPr id="12" name="TextBox 11">
                <a:extLst>
                  <a:ext uri="{FF2B5EF4-FFF2-40B4-BE49-F238E27FC236}">
                    <a16:creationId xmlns:a16="http://schemas.microsoft.com/office/drawing/2014/main" id="{8C7A0A4B-EBDC-461E-8051-AA45BCCEE10E}"/>
                  </a:ext>
                </a:extLst>
              </p:cNvPr>
              <p:cNvSpPr txBox="1">
                <a:spLocks noRot="1" noChangeAspect="1" noMove="1" noResize="1" noEditPoints="1" noAdjustHandles="1" noChangeArrowheads="1" noChangeShapeType="1" noTextEdit="1"/>
              </p:cNvSpPr>
              <p:nvPr/>
            </p:nvSpPr>
            <p:spPr>
              <a:xfrm>
                <a:off x="1588008" y="3992493"/>
                <a:ext cx="192360" cy="52039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0EEC3F64-C981-4A08-9FD4-C2AB2280A769}"/>
                  </a:ext>
                </a:extLst>
              </p:cNvPr>
              <p:cNvSpPr txBox="1"/>
              <p:nvPr/>
            </p:nvSpPr>
            <p:spPr>
              <a:xfrm>
                <a:off x="2273808" y="3992493"/>
                <a:ext cx="192360"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m:oMathPara>
                </a14:m>
                <a:endParaRPr lang="en-US" dirty="0"/>
              </a:p>
            </p:txBody>
          </p:sp>
        </mc:Choice>
        <mc:Fallback>
          <p:sp>
            <p:nvSpPr>
              <p:cNvPr id="13" name="TextBox 12">
                <a:extLst>
                  <a:ext uri="{FF2B5EF4-FFF2-40B4-BE49-F238E27FC236}">
                    <a16:creationId xmlns:a16="http://schemas.microsoft.com/office/drawing/2014/main" id="{0EEC3F64-C981-4A08-9FD4-C2AB2280A769}"/>
                  </a:ext>
                </a:extLst>
              </p:cNvPr>
              <p:cNvSpPr txBox="1">
                <a:spLocks noRot="1" noChangeAspect="1" noMove="1" noResize="1" noEditPoints="1" noAdjustHandles="1" noChangeArrowheads="1" noChangeShapeType="1" noTextEdit="1"/>
              </p:cNvSpPr>
              <p:nvPr/>
            </p:nvSpPr>
            <p:spPr>
              <a:xfrm>
                <a:off x="2273808" y="3992493"/>
                <a:ext cx="192360" cy="5203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F4FE6BD-18E3-4FD2-B448-C90FAD2293EF}"/>
                  </a:ext>
                </a:extLst>
              </p:cNvPr>
              <p:cNvSpPr txBox="1"/>
              <p:nvPr/>
            </p:nvSpPr>
            <p:spPr>
              <a:xfrm>
                <a:off x="1618488" y="4879683"/>
                <a:ext cx="19236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m:oMathPara>
                </a14:m>
                <a:endParaRPr lang="en-US" dirty="0"/>
              </a:p>
            </p:txBody>
          </p:sp>
        </mc:Choice>
        <mc:Fallback>
          <p:sp>
            <p:nvSpPr>
              <p:cNvPr id="14" name="TextBox 13">
                <a:extLst>
                  <a:ext uri="{FF2B5EF4-FFF2-40B4-BE49-F238E27FC236}">
                    <a16:creationId xmlns:a16="http://schemas.microsoft.com/office/drawing/2014/main" id="{CF4FE6BD-18E3-4FD2-B448-C90FAD2293EF}"/>
                  </a:ext>
                </a:extLst>
              </p:cNvPr>
              <p:cNvSpPr txBox="1">
                <a:spLocks noRot="1" noChangeAspect="1" noMove="1" noResize="1" noEditPoints="1" noAdjustHandles="1" noChangeArrowheads="1" noChangeShapeType="1" noTextEdit="1"/>
              </p:cNvSpPr>
              <p:nvPr/>
            </p:nvSpPr>
            <p:spPr>
              <a:xfrm>
                <a:off x="1618488" y="4879683"/>
                <a:ext cx="192360" cy="51860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CFAECF0F-6479-49DB-96E9-4337D2FEC428}"/>
                  </a:ext>
                </a:extLst>
              </p:cNvPr>
              <p:cNvSpPr txBox="1"/>
              <p:nvPr/>
            </p:nvSpPr>
            <p:spPr>
              <a:xfrm>
                <a:off x="2273808" y="4879683"/>
                <a:ext cx="19236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4</m:t>
                          </m:r>
                        </m:den>
                      </m:f>
                    </m:oMath>
                  </m:oMathPara>
                </a14:m>
                <a:endParaRPr lang="en-US" dirty="0"/>
              </a:p>
            </p:txBody>
          </p:sp>
        </mc:Choice>
        <mc:Fallback>
          <p:sp>
            <p:nvSpPr>
              <p:cNvPr id="15" name="TextBox 14">
                <a:extLst>
                  <a:ext uri="{FF2B5EF4-FFF2-40B4-BE49-F238E27FC236}">
                    <a16:creationId xmlns:a16="http://schemas.microsoft.com/office/drawing/2014/main" id="{CFAECF0F-6479-49DB-96E9-4337D2FEC428}"/>
                  </a:ext>
                </a:extLst>
              </p:cNvPr>
              <p:cNvSpPr txBox="1">
                <a:spLocks noRot="1" noChangeAspect="1" noMove="1" noResize="1" noEditPoints="1" noAdjustHandles="1" noChangeArrowheads="1" noChangeShapeType="1" noTextEdit="1"/>
              </p:cNvSpPr>
              <p:nvPr/>
            </p:nvSpPr>
            <p:spPr>
              <a:xfrm>
                <a:off x="2273808" y="4879683"/>
                <a:ext cx="192360" cy="51860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FEB4CCB6-F49A-4C77-9818-AC7409FA0AFF}"/>
                  </a:ext>
                </a:extLst>
              </p:cNvPr>
              <p:cNvSpPr txBox="1"/>
              <p:nvPr/>
            </p:nvSpPr>
            <p:spPr>
              <a:xfrm>
                <a:off x="2974848" y="3992493"/>
                <a:ext cx="192360"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3</m:t>
                          </m:r>
                        </m:den>
                      </m:f>
                    </m:oMath>
                  </m:oMathPara>
                </a14:m>
                <a:endParaRPr lang="en-US" dirty="0"/>
              </a:p>
            </p:txBody>
          </p:sp>
        </mc:Choice>
        <mc:Fallback>
          <p:sp>
            <p:nvSpPr>
              <p:cNvPr id="16" name="TextBox 15">
                <a:extLst>
                  <a:ext uri="{FF2B5EF4-FFF2-40B4-BE49-F238E27FC236}">
                    <a16:creationId xmlns:a16="http://schemas.microsoft.com/office/drawing/2014/main" id="{FEB4CCB6-F49A-4C77-9818-AC7409FA0AFF}"/>
                  </a:ext>
                </a:extLst>
              </p:cNvPr>
              <p:cNvSpPr txBox="1">
                <a:spLocks noRot="1" noChangeAspect="1" noMove="1" noResize="1" noEditPoints="1" noAdjustHandles="1" noChangeArrowheads="1" noChangeShapeType="1" noTextEdit="1"/>
              </p:cNvSpPr>
              <p:nvPr/>
            </p:nvSpPr>
            <p:spPr>
              <a:xfrm>
                <a:off x="2974848" y="3992493"/>
                <a:ext cx="192360" cy="52039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28B9F300-87FA-488E-BD16-A54528CA7B65}"/>
                  </a:ext>
                </a:extLst>
              </p:cNvPr>
              <p:cNvSpPr txBox="1"/>
              <p:nvPr/>
            </p:nvSpPr>
            <p:spPr>
              <a:xfrm>
                <a:off x="3630168" y="3992493"/>
                <a:ext cx="192360" cy="519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oMath>
                  </m:oMathPara>
                </a14:m>
                <a:endParaRPr lang="en-US" dirty="0"/>
              </a:p>
            </p:txBody>
          </p:sp>
        </mc:Choice>
        <mc:Fallback>
          <p:sp>
            <p:nvSpPr>
              <p:cNvPr id="17" name="TextBox 16">
                <a:extLst>
                  <a:ext uri="{FF2B5EF4-FFF2-40B4-BE49-F238E27FC236}">
                    <a16:creationId xmlns:a16="http://schemas.microsoft.com/office/drawing/2014/main" id="{28B9F300-87FA-488E-BD16-A54528CA7B65}"/>
                  </a:ext>
                </a:extLst>
              </p:cNvPr>
              <p:cNvSpPr txBox="1">
                <a:spLocks noRot="1" noChangeAspect="1" noMove="1" noResize="1" noEditPoints="1" noAdjustHandles="1" noChangeArrowheads="1" noChangeShapeType="1" noTextEdit="1"/>
              </p:cNvSpPr>
              <p:nvPr/>
            </p:nvSpPr>
            <p:spPr>
              <a:xfrm>
                <a:off x="3630168" y="3992493"/>
                <a:ext cx="192360" cy="51937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9EADB51A-C0BE-471A-BC68-089BE3DC0979}"/>
                  </a:ext>
                </a:extLst>
              </p:cNvPr>
              <p:cNvSpPr txBox="1"/>
              <p:nvPr/>
            </p:nvSpPr>
            <p:spPr>
              <a:xfrm>
                <a:off x="3005328" y="4879683"/>
                <a:ext cx="19236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m:oMathPara>
                </a14:m>
                <a:endParaRPr lang="en-US" dirty="0"/>
              </a:p>
            </p:txBody>
          </p:sp>
        </mc:Choice>
        <mc:Fallback>
          <p:sp>
            <p:nvSpPr>
              <p:cNvPr id="18" name="TextBox 17">
                <a:extLst>
                  <a:ext uri="{FF2B5EF4-FFF2-40B4-BE49-F238E27FC236}">
                    <a16:creationId xmlns:a16="http://schemas.microsoft.com/office/drawing/2014/main" id="{9EADB51A-C0BE-471A-BC68-089BE3DC0979}"/>
                  </a:ext>
                </a:extLst>
              </p:cNvPr>
              <p:cNvSpPr txBox="1">
                <a:spLocks noRot="1" noChangeAspect="1" noMove="1" noResize="1" noEditPoints="1" noAdjustHandles="1" noChangeArrowheads="1" noChangeShapeType="1" noTextEdit="1"/>
              </p:cNvSpPr>
              <p:nvPr/>
            </p:nvSpPr>
            <p:spPr>
              <a:xfrm>
                <a:off x="3005328" y="4879683"/>
                <a:ext cx="192360" cy="518604"/>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994591AD-52B7-4AC1-B26F-E7942CB276F5}"/>
                  </a:ext>
                </a:extLst>
              </p:cNvPr>
              <p:cNvSpPr txBox="1"/>
              <p:nvPr/>
            </p:nvSpPr>
            <p:spPr>
              <a:xfrm>
                <a:off x="3630168" y="4879683"/>
                <a:ext cx="192360" cy="517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4</m:t>
                          </m:r>
                        </m:den>
                      </m:f>
                    </m:oMath>
                  </m:oMathPara>
                </a14:m>
                <a:endParaRPr lang="en-US" dirty="0"/>
              </a:p>
            </p:txBody>
          </p:sp>
        </mc:Choice>
        <mc:Fallback>
          <p:sp>
            <p:nvSpPr>
              <p:cNvPr id="19" name="TextBox 18">
                <a:extLst>
                  <a:ext uri="{FF2B5EF4-FFF2-40B4-BE49-F238E27FC236}">
                    <a16:creationId xmlns:a16="http://schemas.microsoft.com/office/drawing/2014/main" id="{994591AD-52B7-4AC1-B26F-E7942CB276F5}"/>
                  </a:ext>
                </a:extLst>
              </p:cNvPr>
              <p:cNvSpPr txBox="1">
                <a:spLocks noRot="1" noChangeAspect="1" noMove="1" noResize="1" noEditPoints="1" noAdjustHandles="1" noChangeArrowheads="1" noChangeShapeType="1" noTextEdit="1"/>
              </p:cNvSpPr>
              <p:nvPr/>
            </p:nvSpPr>
            <p:spPr>
              <a:xfrm>
                <a:off x="3630168" y="4879683"/>
                <a:ext cx="192360" cy="517578"/>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555ED5D0-A900-4818-94A6-443BE6A2AF6D}"/>
                  </a:ext>
                </a:extLst>
              </p:cNvPr>
              <p:cNvSpPr txBox="1"/>
              <p:nvPr/>
            </p:nvSpPr>
            <p:spPr>
              <a:xfrm>
                <a:off x="4898808" y="2195889"/>
                <a:ext cx="19236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m:t>
                          </m:r>
                        </m:den>
                      </m:f>
                    </m:oMath>
                  </m:oMathPara>
                </a14:m>
                <a:endParaRPr lang="en-US" dirty="0"/>
              </a:p>
            </p:txBody>
          </p:sp>
        </mc:Choice>
        <mc:Fallback>
          <p:sp>
            <p:nvSpPr>
              <p:cNvPr id="21" name="TextBox 20">
                <a:extLst>
                  <a:ext uri="{FF2B5EF4-FFF2-40B4-BE49-F238E27FC236}">
                    <a16:creationId xmlns:a16="http://schemas.microsoft.com/office/drawing/2014/main" id="{555ED5D0-A900-4818-94A6-443BE6A2AF6D}"/>
                  </a:ext>
                </a:extLst>
              </p:cNvPr>
              <p:cNvSpPr txBox="1">
                <a:spLocks noRot="1" noChangeAspect="1" noMove="1" noResize="1" noEditPoints="1" noAdjustHandles="1" noChangeArrowheads="1" noChangeShapeType="1" noTextEdit="1"/>
              </p:cNvSpPr>
              <p:nvPr/>
            </p:nvSpPr>
            <p:spPr>
              <a:xfrm>
                <a:off x="4898808" y="2195889"/>
                <a:ext cx="192360" cy="518604"/>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BF5F305D-4EE7-405F-AB2F-7029116021DF}"/>
                  </a:ext>
                </a:extLst>
              </p:cNvPr>
              <p:cNvSpPr txBox="1"/>
              <p:nvPr/>
            </p:nvSpPr>
            <p:spPr>
              <a:xfrm>
                <a:off x="4285488" y="3094440"/>
                <a:ext cx="192360"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oMath>
                  </m:oMathPara>
                </a14:m>
                <a:endParaRPr lang="en-US" dirty="0"/>
              </a:p>
            </p:txBody>
          </p:sp>
        </mc:Choice>
        <mc:Fallback>
          <p:sp>
            <p:nvSpPr>
              <p:cNvPr id="22" name="TextBox 21">
                <a:extLst>
                  <a:ext uri="{FF2B5EF4-FFF2-40B4-BE49-F238E27FC236}">
                    <a16:creationId xmlns:a16="http://schemas.microsoft.com/office/drawing/2014/main" id="{BF5F305D-4EE7-405F-AB2F-7029116021DF}"/>
                  </a:ext>
                </a:extLst>
              </p:cNvPr>
              <p:cNvSpPr txBox="1">
                <a:spLocks noRot="1" noChangeAspect="1" noMove="1" noResize="1" noEditPoints="1" noAdjustHandles="1" noChangeArrowheads="1" noChangeShapeType="1" noTextEdit="1"/>
              </p:cNvSpPr>
              <p:nvPr/>
            </p:nvSpPr>
            <p:spPr>
              <a:xfrm>
                <a:off x="4285488" y="3094440"/>
                <a:ext cx="192360" cy="52418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A606E958-B43B-40EA-9C8A-412A63CFC265}"/>
                  </a:ext>
                </a:extLst>
              </p:cNvPr>
              <p:cNvSpPr txBox="1"/>
              <p:nvPr/>
            </p:nvSpPr>
            <p:spPr>
              <a:xfrm>
                <a:off x="4898808" y="3083079"/>
                <a:ext cx="19236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2</m:t>
                          </m:r>
                        </m:den>
                      </m:f>
                    </m:oMath>
                  </m:oMathPara>
                </a14:m>
                <a:endParaRPr lang="en-US" dirty="0"/>
              </a:p>
            </p:txBody>
          </p:sp>
        </mc:Choice>
        <mc:Fallback>
          <p:sp>
            <p:nvSpPr>
              <p:cNvPr id="23" name="TextBox 22">
                <a:extLst>
                  <a:ext uri="{FF2B5EF4-FFF2-40B4-BE49-F238E27FC236}">
                    <a16:creationId xmlns:a16="http://schemas.microsoft.com/office/drawing/2014/main" id="{A606E958-B43B-40EA-9C8A-412A63CFC265}"/>
                  </a:ext>
                </a:extLst>
              </p:cNvPr>
              <p:cNvSpPr txBox="1">
                <a:spLocks noRot="1" noChangeAspect="1" noMove="1" noResize="1" noEditPoints="1" noAdjustHandles="1" noChangeArrowheads="1" noChangeShapeType="1" noTextEdit="1"/>
              </p:cNvSpPr>
              <p:nvPr/>
            </p:nvSpPr>
            <p:spPr>
              <a:xfrm>
                <a:off x="4898808" y="3083079"/>
                <a:ext cx="192360" cy="518604"/>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820C11E0-78E8-45BD-9C1C-37A8DBC1723F}"/>
                  </a:ext>
                </a:extLst>
              </p:cNvPr>
              <p:cNvSpPr txBox="1"/>
              <p:nvPr/>
            </p:nvSpPr>
            <p:spPr>
              <a:xfrm>
                <a:off x="4273968" y="3981630"/>
                <a:ext cx="192360"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oMath>
                  </m:oMathPara>
                </a14:m>
                <a:endParaRPr lang="en-US" dirty="0"/>
              </a:p>
            </p:txBody>
          </p:sp>
        </mc:Choice>
        <mc:Fallback>
          <p:sp>
            <p:nvSpPr>
              <p:cNvPr id="24" name="TextBox 23">
                <a:extLst>
                  <a:ext uri="{FF2B5EF4-FFF2-40B4-BE49-F238E27FC236}">
                    <a16:creationId xmlns:a16="http://schemas.microsoft.com/office/drawing/2014/main" id="{820C11E0-78E8-45BD-9C1C-37A8DBC1723F}"/>
                  </a:ext>
                </a:extLst>
              </p:cNvPr>
              <p:cNvSpPr txBox="1">
                <a:spLocks noRot="1" noChangeAspect="1" noMove="1" noResize="1" noEditPoints="1" noAdjustHandles="1" noChangeArrowheads="1" noChangeShapeType="1" noTextEdit="1"/>
              </p:cNvSpPr>
              <p:nvPr/>
            </p:nvSpPr>
            <p:spPr>
              <a:xfrm>
                <a:off x="4273968" y="3981630"/>
                <a:ext cx="192360" cy="525978"/>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ACAC3996-D9D7-41D2-B040-C2D4D5E1C0D3}"/>
                  </a:ext>
                </a:extLst>
              </p:cNvPr>
              <p:cNvSpPr txBox="1"/>
              <p:nvPr/>
            </p:nvSpPr>
            <p:spPr>
              <a:xfrm>
                <a:off x="4917768" y="3970269"/>
                <a:ext cx="192360"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3</m:t>
                          </m:r>
                        </m:den>
                      </m:f>
                    </m:oMath>
                  </m:oMathPara>
                </a14:m>
                <a:endParaRPr lang="en-US" dirty="0"/>
              </a:p>
            </p:txBody>
          </p:sp>
        </mc:Choice>
        <mc:Fallback>
          <p:sp>
            <p:nvSpPr>
              <p:cNvPr id="25" name="TextBox 24">
                <a:extLst>
                  <a:ext uri="{FF2B5EF4-FFF2-40B4-BE49-F238E27FC236}">
                    <a16:creationId xmlns:a16="http://schemas.microsoft.com/office/drawing/2014/main" id="{ACAC3996-D9D7-41D2-B040-C2D4D5E1C0D3}"/>
                  </a:ext>
                </a:extLst>
              </p:cNvPr>
              <p:cNvSpPr txBox="1">
                <a:spLocks noRot="1" noChangeAspect="1" noMove="1" noResize="1" noEditPoints="1" noAdjustHandles="1" noChangeArrowheads="1" noChangeShapeType="1" noTextEdit="1"/>
              </p:cNvSpPr>
              <p:nvPr/>
            </p:nvSpPr>
            <p:spPr>
              <a:xfrm>
                <a:off x="4917768" y="3970269"/>
                <a:ext cx="192360" cy="520399"/>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A6587DE9-E6E0-4B4C-998F-BE618B05EE13}"/>
                  </a:ext>
                </a:extLst>
              </p:cNvPr>
              <p:cNvSpPr txBox="1"/>
              <p:nvPr/>
            </p:nvSpPr>
            <p:spPr>
              <a:xfrm>
                <a:off x="4304448" y="4868820"/>
                <a:ext cx="192360"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oMath>
                  </m:oMathPara>
                </a14:m>
                <a:endParaRPr lang="en-US" dirty="0"/>
              </a:p>
            </p:txBody>
          </p:sp>
        </mc:Choice>
        <mc:Fallback>
          <p:sp>
            <p:nvSpPr>
              <p:cNvPr id="26" name="TextBox 25">
                <a:extLst>
                  <a:ext uri="{FF2B5EF4-FFF2-40B4-BE49-F238E27FC236}">
                    <a16:creationId xmlns:a16="http://schemas.microsoft.com/office/drawing/2014/main" id="{A6587DE9-E6E0-4B4C-998F-BE618B05EE13}"/>
                  </a:ext>
                </a:extLst>
              </p:cNvPr>
              <p:cNvSpPr txBox="1">
                <a:spLocks noRot="1" noChangeAspect="1" noMove="1" noResize="1" noEditPoints="1" noAdjustHandles="1" noChangeArrowheads="1" noChangeShapeType="1" noTextEdit="1"/>
              </p:cNvSpPr>
              <p:nvPr/>
            </p:nvSpPr>
            <p:spPr>
              <a:xfrm>
                <a:off x="4304448" y="4868820"/>
                <a:ext cx="192360" cy="52418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C186C8FA-E8A8-4CB2-8511-1FC3C9D7BA2A}"/>
                  </a:ext>
                </a:extLst>
              </p:cNvPr>
              <p:cNvSpPr txBox="1"/>
              <p:nvPr/>
            </p:nvSpPr>
            <p:spPr>
              <a:xfrm>
                <a:off x="4917768" y="4857459"/>
                <a:ext cx="19236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4</m:t>
                          </m:r>
                        </m:den>
                      </m:f>
                    </m:oMath>
                  </m:oMathPara>
                </a14:m>
                <a:endParaRPr lang="en-US" dirty="0"/>
              </a:p>
            </p:txBody>
          </p:sp>
        </mc:Choice>
        <mc:Fallback>
          <p:sp>
            <p:nvSpPr>
              <p:cNvPr id="27" name="TextBox 26">
                <a:extLst>
                  <a:ext uri="{FF2B5EF4-FFF2-40B4-BE49-F238E27FC236}">
                    <a16:creationId xmlns:a16="http://schemas.microsoft.com/office/drawing/2014/main" id="{C186C8FA-E8A8-4CB2-8511-1FC3C9D7BA2A}"/>
                  </a:ext>
                </a:extLst>
              </p:cNvPr>
              <p:cNvSpPr txBox="1">
                <a:spLocks noRot="1" noChangeAspect="1" noMove="1" noResize="1" noEditPoints="1" noAdjustHandles="1" noChangeArrowheads="1" noChangeShapeType="1" noTextEdit="1"/>
              </p:cNvSpPr>
              <p:nvPr/>
            </p:nvSpPr>
            <p:spPr>
              <a:xfrm>
                <a:off x="4917768" y="4857459"/>
                <a:ext cx="192360" cy="518604"/>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E36214C5-7E39-4AB9-8BF1-380927887034}"/>
                  </a:ext>
                </a:extLst>
              </p:cNvPr>
              <p:cNvSpPr txBox="1"/>
              <p:nvPr/>
            </p:nvSpPr>
            <p:spPr>
              <a:xfrm>
                <a:off x="4255008" y="2195889"/>
                <a:ext cx="192360"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m:t>
                          </m:r>
                        </m:den>
                      </m:f>
                    </m:oMath>
                  </m:oMathPara>
                </a14:m>
                <a:endParaRPr lang="en-US" dirty="0"/>
              </a:p>
            </p:txBody>
          </p:sp>
        </mc:Choice>
        <mc:Fallback>
          <p:sp>
            <p:nvSpPr>
              <p:cNvPr id="28" name="TextBox 27">
                <a:extLst>
                  <a:ext uri="{FF2B5EF4-FFF2-40B4-BE49-F238E27FC236}">
                    <a16:creationId xmlns:a16="http://schemas.microsoft.com/office/drawing/2014/main" id="{E36214C5-7E39-4AB9-8BF1-380927887034}"/>
                  </a:ext>
                </a:extLst>
              </p:cNvPr>
              <p:cNvSpPr txBox="1">
                <a:spLocks noRot="1" noChangeAspect="1" noMove="1" noResize="1" noEditPoints="1" noAdjustHandles="1" noChangeArrowheads="1" noChangeShapeType="1" noTextEdit="1"/>
              </p:cNvSpPr>
              <p:nvPr/>
            </p:nvSpPr>
            <p:spPr>
              <a:xfrm>
                <a:off x="4255008" y="2195889"/>
                <a:ext cx="192360" cy="524182"/>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4A4EE811-644C-402C-9CF7-CFF9EEB34822}"/>
                  </a:ext>
                </a:extLst>
              </p:cNvPr>
              <p:cNvSpPr txBox="1"/>
              <p:nvPr/>
            </p:nvSpPr>
            <p:spPr>
              <a:xfrm>
                <a:off x="1618488" y="5756010"/>
                <a:ext cx="192360" cy="5186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oMath>
                  </m:oMathPara>
                </a14:m>
                <a:endParaRPr lang="en-US" dirty="0"/>
              </a:p>
            </p:txBody>
          </p:sp>
        </mc:Choice>
        <mc:Fallback>
          <p:sp>
            <p:nvSpPr>
              <p:cNvPr id="29" name="TextBox 28">
                <a:extLst>
                  <a:ext uri="{FF2B5EF4-FFF2-40B4-BE49-F238E27FC236}">
                    <a16:creationId xmlns:a16="http://schemas.microsoft.com/office/drawing/2014/main" id="{4A4EE811-644C-402C-9CF7-CFF9EEB34822}"/>
                  </a:ext>
                </a:extLst>
              </p:cNvPr>
              <p:cNvSpPr txBox="1">
                <a:spLocks noRot="1" noChangeAspect="1" noMove="1" noResize="1" noEditPoints="1" noAdjustHandles="1" noChangeArrowheads="1" noChangeShapeType="1" noTextEdit="1"/>
              </p:cNvSpPr>
              <p:nvPr/>
            </p:nvSpPr>
            <p:spPr>
              <a:xfrm>
                <a:off x="1618488" y="5756010"/>
                <a:ext cx="192360" cy="518604"/>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42A70486-097F-400F-94AC-C556AFE627BB}"/>
                  </a:ext>
                </a:extLst>
              </p:cNvPr>
              <p:cNvSpPr txBox="1"/>
              <p:nvPr/>
            </p:nvSpPr>
            <p:spPr>
              <a:xfrm>
                <a:off x="2273808" y="5756010"/>
                <a:ext cx="192360"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oMath>
                  </m:oMathPara>
                </a14:m>
                <a:endParaRPr lang="en-US" dirty="0"/>
              </a:p>
            </p:txBody>
          </p:sp>
        </mc:Choice>
        <mc:Fallback>
          <p:sp>
            <p:nvSpPr>
              <p:cNvPr id="30" name="TextBox 29">
                <a:extLst>
                  <a:ext uri="{FF2B5EF4-FFF2-40B4-BE49-F238E27FC236}">
                    <a16:creationId xmlns:a16="http://schemas.microsoft.com/office/drawing/2014/main" id="{42A70486-097F-400F-94AC-C556AFE627BB}"/>
                  </a:ext>
                </a:extLst>
              </p:cNvPr>
              <p:cNvSpPr txBox="1">
                <a:spLocks noRot="1" noChangeAspect="1" noMove="1" noResize="1" noEditPoints="1" noAdjustHandles="1" noChangeArrowheads="1" noChangeShapeType="1" noTextEdit="1"/>
              </p:cNvSpPr>
              <p:nvPr/>
            </p:nvSpPr>
            <p:spPr>
              <a:xfrm>
                <a:off x="2273808" y="5756010"/>
                <a:ext cx="192360" cy="520463"/>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29EAA898-523A-475D-8040-EE0A04E29D03}"/>
                  </a:ext>
                </a:extLst>
              </p:cNvPr>
              <p:cNvSpPr txBox="1"/>
              <p:nvPr/>
            </p:nvSpPr>
            <p:spPr>
              <a:xfrm>
                <a:off x="3005328" y="5756010"/>
                <a:ext cx="192360"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m:oMathPara>
                </a14:m>
                <a:endParaRPr lang="en-US" dirty="0"/>
              </a:p>
            </p:txBody>
          </p:sp>
        </mc:Choice>
        <mc:Fallback>
          <p:sp>
            <p:nvSpPr>
              <p:cNvPr id="31" name="TextBox 30">
                <a:extLst>
                  <a:ext uri="{FF2B5EF4-FFF2-40B4-BE49-F238E27FC236}">
                    <a16:creationId xmlns:a16="http://schemas.microsoft.com/office/drawing/2014/main" id="{29EAA898-523A-475D-8040-EE0A04E29D03}"/>
                  </a:ext>
                </a:extLst>
              </p:cNvPr>
              <p:cNvSpPr txBox="1">
                <a:spLocks noRot="1" noChangeAspect="1" noMove="1" noResize="1" noEditPoints="1" noAdjustHandles="1" noChangeArrowheads="1" noChangeShapeType="1" noTextEdit="1"/>
              </p:cNvSpPr>
              <p:nvPr/>
            </p:nvSpPr>
            <p:spPr>
              <a:xfrm>
                <a:off x="3005328" y="5756010"/>
                <a:ext cx="192360" cy="520463"/>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A70D4C34-9A25-427B-9061-CC69B5AC2A5D}"/>
                  </a:ext>
                </a:extLst>
              </p:cNvPr>
              <p:cNvSpPr txBox="1"/>
              <p:nvPr/>
            </p:nvSpPr>
            <p:spPr>
              <a:xfrm>
                <a:off x="3630168" y="5756010"/>
                <a:ext cx="192360" cy="519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oMath>
                  </m:oMathPara>
                </a14:m>
                <a:endParaRPr lang="en-US" dirty="0"/>
              </a:p>
            </p:txBody>
          </p:sp>
        </mc:Choice>
        <mc:Fallback>
          <p:sp>
            <p:nvSpPr>
              <p:cNvPr id="32" name="TextBox 31">
                <a:extLst>
                  <a:ext uri="{FF2B5EF4-FFF2-40B4-BE49-F238E27FC236}">
                    <a16:creationId xmlns:a16="http://schemas.microsoft.com/office/drawing/2014/main" id="{A70D4C34-9A25-427B-9061-CC69B5AC2A5D}"/>
                  </a:ext>
                </a:extLst>
              </p:cNvPr>
              <p:cNvSpPr txBox="1">
                <a:spLocks noRot="1" noChangeAspect="1" noMove="1" noResize="1" noEditPoints="1" noAdjustHandles="1" noChangeArrowheads="1" noChangeShapeType="1" noTextEdit="1"/>
              </p:cNvSpPr>
              <p:nvPr/>
            </p:nvSpPr>
            <p:spPr>
              <a:xfrm>
                <a:off x="3630168" y="5756010"/>
                <a:ext cx="192360" cy="519438"/>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9CFA6AD7-5150-48FD-B790-E0FAC0301271}"/>
                  </a:ext>
                </a:extLst>
              </p:cNvPr>
              <p:cNvSpPr txBox="1"/>
              <p:nvPr/>
            </p:nvSpPr>
            <p:spPr>
              <a:xfrm>
                <a:off x="4304448" y="5745147"/>
                <a:ext cx="192360"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5</m:t>
                          </m:r>
                        </m:den>
                      </m:f>
                    </m:oMath>
                  </m:oMathPara>
                </a14:m>
                <a:endParaRPr lang="en-US" dirty="0"/>
              </a:p>
            </p:txBody>
          </p:sp>
        </mc:Choice>
        <mc:Fallback>
          <p:sp>
            <p:nvSpPr>
              <p:cNvPr id="33" name="TextBox 32">
                <a:extLst>
                  <a:ext uri="{FF2B5EF4-FFF2-40B4-BE49-F238E27FC236}">
                    <a16:creationId xmlns:a16="http://schemas.microsoft.com/office/drawing/2014/main" id="{9CFA6AD7-5150-48FD-B790-E0FAC0301271}"/>
                  </a:ext>
                </a:extLst>
              </p:cNvPr>
              <p:cNvSpPr txBox="1">
                <a:spLocks noRot="1" noChangeAspect="1" noMove="1" noResize="1" noEditPoints="1" noAdjustHandles="1" noChangeArrowheads="1" noChangeShapeType="1" noTextEdit="1"/>
              </p:cNvSpPr>
              <p:nvPr/>
            </p:nvSpPr>
            <p:spPr>
              <a:xfrm>
                <a:off x="4304448" y="5745147"/>
                <a:ext cx="192360" cy="526041"/>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490ABBE6-286A-40EF-94CE-AF0203F9953F}"/>
                  </a:ext>
                </a:extLst>
              </p:cNvPr>
              <p:cNvSpPr txBox="1"/>
              <p:nvPr/>
            </p:nvSpPr>
            <p:spPr>
              <a:xfrm>
                <a:off x="4917768" y="5733786"/>
                <a:ext cx="192360"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5</m:t>
                          </m:r>
                        </m:den>
                      </m:f>
                    </m:oMath>
                  </m:oMathPara>
                </a14:m>
                <a:endParaRPr lang="en-US" dirty="0"/>
              </a:p>
            </p:txBody>
          </p:sp>
        </mc:Choice>
        <mc:Fallback>
          <p:sp>
            <p:nvSpPr>
              <p:cNvPr id="34" name="TextBox 33">
                <a:extLst>
                  <a:ext uri="{FF2B5EF4-FFF2-40B4-BE49-F238E27FC236}">
                    <a16:creationId xmlns:a16="http://schemas.microsoft.com/office/drawing/2014/main" id="{490ABBE6-286A-40EF-94CE-AF0203F9953F}"/>
                  </a:ext>
                </a:extLst>
              </p:cNvPr>
              <p:cNvSpPr txBox="1">
                <a:spLocks noRot="1" noChangeAspect="1" noMove="1" noResize="1" noEditPoints="1" noAdjustHandles="1" noChangeArrowheads="1" noChangeShapeType="1" noTextEdit="1"/>
              </p:cNvSpPr>
              <p:nvPr/>
            </p:nvSpPr>
            <p:spPr>
              <a:xfrm>
                <a:off x="4917768" y="5733786"/>
                <a:ext cx="192360" cy="520463"/>
              </a:xfrm>
              <a:prstGeom prst="rect">
                <a:avLst/>
              </a:prstGeom>
              <a:blipFill>
                <a:blip r:embed="rId32"/>
                <a:stretch>
                  <a:fillRect/>
                </a:stretch>
              </a:blipFill>
            </p:spPr>
            <p:txBody>
              <a:bodyPr/>
              <a:lstStyle/>
              <a:p>
                <a:r>
                  <a:rPr lang="en-US">
                    <a:noFill/>
                  </a:rPr>
                  <a:t> </a:t>
                </a:r>
              </a:p>
            </p:txBody>
          </p:sp>
        </mc:Fallback>
      </mc:AlternateContent>
      <p:sp>
        <p:nvSpPr>
          <p:cNvPr id="42" name="Oval 41">
            <a:extLst>
              <a:ext uri="{FF2B5EF4-FFF2-40B4-BE49-F238E27FC236}">
                <a16:creationId xmlns:a16="http://schemas.microsoft.com/office/drawing/2014/main" id="{156AA524-3EB9-49DB-906E-911FB77A74F4}"/>
              </a:ext>
            </a:extLst>
          </p:cNvPr>
          <p:cNvSpPr/>
          <p:nvPr/>
        </p:nvSpPr>
        <p:spPr>
          <a:xfrm>
            <a:off x="5306568" y="2438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E96F7FD-A6CE-4CE7-994B-BD688D49F79E}"/>
              </a:ext>
            </a:extLst>
          </p:cNvPr>
          <p:cNvSpPr/>
          <p:nvPr/>
        </p:nvSpPr>
        <p:spPr>
          <a:xfrm>
            <a:off x="5565648" y="2438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01C62D6-3C2B-47AE-99AD-37B6D921DA7B}"/>
              </a:ext>
            </a:extLst>
          </p:cNvPr>
          <p:cNvSpPr/>
          <p:nvPr/>
        </p:nvSpPr>
        <p:spPr>
          <a:xfrm>
            <a:off x="5831159" y="2438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83AE3C2-FDE4-4109-838C-86746B123575}"/>
              </a:ext>
            </a:extLst>
          </p:cNvPr>
          <p:cNvSpPr/>
          <p:nvPr/>
        </p:nvSpPr>
        <p:spPr>
          <a:xfrm>
            <a:off x="5329427" y="332270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9CD806B-57F8-40D3-8264-6BF475EDF53C}"/>
              </a:ext>
            </a:extLst>
          </p:cNvPr>
          <p:cNvSpPr/>
          <p:nvPr/>
        </p:nvSpPr>
        <p:spPr>
          <a:xfrm>
            <a:off x="5588507" y="332270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2C9D895-A8E9-4748-9114-9D7A0C859B6D}"/>
              </a:ext>
            </a:extLst>
          </p:cNvPr>
          <p:cNvSpPr/>
          <p:nvPr/>
        </p:nvSpPr>
        <p:spPr>
          <a:xfrm>
            <a:off x="5854018" y="332270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6760122-BE38-4533-96C7-E23EFA687E33}"/>
              </a:ext>
            </a:extLst>
          </p:cNvPr>
          <p:cNvSpPr/>
          <p:nvPr/>
        </p:nvSpPr>
        <p:spPr>
          <a:xfrm>
            <a:off x="5329427" y="418415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7C8A8BE-5242-4184-90D2-F69141B19739}"/>
              </a:ext>
            </a:extLst>
          </p:cNvPr>
          <p:cNvSpPr/>
          <p:nvPr/>
        </p:nvSpPr>
        <p:spPr>
          <a:xfrm>
            <a:off x="5588507" y="418415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3478613-6180-4BAB-98DE-3F261C819385}"/>
              </a:ext>
            </a:extLst>
          </p:cNvPr>
          <p:cNvSpPr/>
          <p:nvPr/>
        </p:nvSpPr>
        <p:spPr>
          <a:xfrm>
            <a:off x="5854018" y="418415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DDE4714-A499-4B3F-8CAF-20733CBFFFEF}"/>
              </a:ext>
            </a:extLst>
          </p:cNvPr>
          <p:cNvSpPr/>
          <p:nvPr/>
        </p:nvSpPr>
        <p:spPr>
          <a:xfrm>
            <a:off x="5375146" y="504560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D016D12-4284-4D48-9A55-344B24B032FB}"/>
              </a:ext>
            </a:extLst>
          </p:cNvPr>
          <p:cNvSpPr/>
          <p:nvPr/>
        </p:nvSpPr>
        <p:spPr>
          <a:xfrm>
            <a:off x="5634226" y="504560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AD46C56-9713-469D-8120-249078955F42}"/>
              </a:ext>
            </a:extLst>
          </p:cNvPr>
          <p:cNvSpPr/>
          <p:nvPr/>
        </p:nvSpPr>
        <p:spPr>
          <a:xfrm>
            <a:off x="5899737" y="504560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98DC861-7C11-40D6-94A3-C1BE90F8BA31}"/>
              </a:ext>
            </a:extLst>
          </p:cNvPr>
          <p:cNvSpPr/>
          <p:nvPr/>
        </p:nvSpPr>
        <p:spPr>
          <a:xfrm>
            <a:off x="5329427" y="60198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117DF0D-0B0B-4EE9-8569-1ACCDB96E1DD}"/>
              </a:ext>
            </a:extLst>
          </p:cNvPr>
          <p:cNvSpPr/>
          <p:nvPr/>
        </p:nvSpPr>
        <p:spPr>
          <a:xfrm>
            <a:off x="5588507" y="60198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CE24B6B6-84DF-4C13-BFAA-FF29A4C12980}"/>
              </a:ext>
            </a:extLst>
          </p:cNvPr>
          <p:cNvSpPr/>
          <p:nvPr/>
        </p:nvSpPr>
        <p:spPr>
          <a:xfrm>
            <a:off x="5854018" y="60198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0340815-E9D9-4004-A302-4BF9CD1E01B0}"/>
              </a:ext>
            </a:extLst>
          </p:cNvPr>
          <p:cNvSpPr/>
          <p:nvPr/>
        </p:nvSpPr>
        <p:spPr>
          <a:xfrm>
            <a:off x="932688" y="2164380"/>
            <a:ext cx="466008" cy="45564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D7496AC7-A32C-499E-8186-374797DB73E3}"/>
                  </a:ext>
                </a:extLst>
              </p:cNvPr>
              <p:cNvSpPr txBox="1"/>
              <p:nvPr/>
            </p:nvSpPr>
            <p:spPr>
              <a:xfrm>
                <a:off x="1086768" y="2377053"/>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p:sp>
            <p:nvSpPr>
              <p:cNvPr id="59" name="TextBox 58">
                <a:extLst>
                  <a:ext uri="{FF2B5EF4-FFF2-40B4-BE49-F238E27FC236}">
                    <a16:creationId xmlns:a16="http://schemas.microsoft.com/office/drawing/2014/main" id="{D7496AC7-A32C-499E-8186-374797DB73E3}"/>
                  </a:ext>
                </a:extLst>
              </p:cNvPr>
              <p:cNvSpPr txBox="1">
                <a:spLocks noRot="1" noChangeAspect="1" noMove="1" noResize="1" noEditPoints="1" noAdjustHandles="1" noChangeArrowheads="1" noChangeShapeType="1" noTextEdit="1"/>
              </p:cNvSpPr>
              <p:nvPr/>
            </p:nvSpPr>
            <p:spPr>
              <a:xfrm>
                <a:off x="1086768" y="2377053"/>
                <a:ext cx="192360" cy="276999"/>
              </a:xfrm>
              <a:prstGeom prst="rect">
                <a:avLst/>
              </a:prstGeom>
              <a:blipFill>
                <a:blip r:embed="rId33"/>
                <a:stretch>
                  <a:fillRect l="-25000" r="-25000"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5B993A81-7DB8-4D25-8786-86EB04FD32D9}"/>
                  </a:ext>
                </a:extLst>
              </p:cNvPr>
              <p:cNvSpPr txBox="1"/>
              <p:nvPr/>
            </p:nvSpPr>
            <p:spPr>
              <a:xfrm>
                <a:off x="1086768" y="3218031"/>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p:sp>
            <p:nvSpPr>
              <p:cNvPr id="60" name="TextBox 59">
                <a:extLst>
                  <a:ext uri="{FF2B5EF4-FFF2-40B4-BE49-F238E27FC236}">
                    <a16:creationId xmlns:a16="http://schemas.microsoft.com/office/drawing/2014/main" id="{5B993A81-7DB8-4D25-8786-86EB04FD32D9}"/>
                  </a:ext>
                </a:extLst>
              </p:cNvPr>
              <p:cNvSpPr txBox="1">
                <a:spLocks noRot="1" noChangeAspect="1" noMove="1" noResize="1" noEditPoints="1" noAdjustHandles="1" noChangeArrowheads="1" noChangeShapeType="1" noTextEdit="1"/>
              </p:cNvSpPr>
              <p:nvPr/>
            </p:nvSpPr>
            <p:spPr>
              <a:xfrm>
                <a:off x="1086768" y="3218031"/>
                <a:ext cx="192360" cy="276999"/>
              </a:xfrm>
              <a:prstGeom prst="rect">
                <a:avLst/>
              </a:prstGeom>
              <a:blipFill>
                <a:blip r:embed="rId34"/>
                <a:stretch>
                  <a:fillRect l="-25000" r="-25000"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F7454D99-6532-435F-80B6-C3A86434A917}"/>
                  </a:ext>
                </a:extLst>
              </p:cNvPr>
              <p:cNvSpPr txBox="1"/>
              <p:nvPr/>
            </p:nvSpPr>
            <p:spPr>
              <a:xfrm>
                <a:off x="1097460" y="4068517"/>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p:sp>
            <p:nvSpPr>
              <p:cNvPr id="61" name="TextBox 60">
                <a:extLst>
                  <a:ext uri="{FF2B5EF4-FFF2-40B4-BE49-F238E27FC236}">
                    <a16:creationId xmlns:a16="http://schemas.microsoft.com/office/drawing/2014/main" id="{F7454D99-6532-435F-80B6-C3A86434A917}"/>
                  </a:ext>
                </a:extLst>
              </p:cNvPr>
              <p:cNvSpPr txBox="1">
                <a:spLocks noRot="1" noChangeAspect="1" noMove="1" noResize="1" noEditPoints="1" noAdjustHandles="1" noChangeArrowheads="1" noChangeShapeType="1" noTextEdit="1"/>
              </p:cNvSpPr>
              <p:nvPr/>
            </p:nvSpPr>
            <p:spPr>
              <a:xfrm>
                <a:off x="1097460" y="4068517"/>
                <a:ext cx="192360" cy="276999"/>
              </a:xfrm>
              <a:prstGeom prst="rect">
                <a:avLst/>
              </a:prstGeom>
              <a:blipFill>
                <a:blip r:embed="rId35"/>
                <a:stretch>
                  <a:fillRect l="-25000" r="-25000" b="-65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TextBox 61">
                <a:extLst>
                  <a:ext uri="{FF2B5EF4-FFF2-40B4-BE49-F238E27FC236}">
                    <a16:creationId xmlns:a16="http://schemas.microsoft.com/office/drawing/2014/main" id="{E14E27FF-7FFE-43BB-AF5E-36FF2DC121DC}"/>
                  </a:ext>
                </a:extLst>
              </p:cNvPr>
              <p:cNvSpPr txBox="1"/>
              <p:nvPr/>
            </p:nvSpPr>
            <p:spPr>
              <a:xfrm>
                <a:off x="1086768" y="4952826"/>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p:sp>
            <p:nvSpPr>
              <p:cNvPr id="62" name="TextBox 61">
                <a:extLst>
                  <a:ext uri="{FF2B5EF4-FFF2-40B4-BE49-F238E27FC236}">
                    <a16:creationId xmlns:a16="http://schemas.microsoft.com/office/drawing/2014/main" id="{E14E27FF-7FFE-43BB-AF5E-36FF2DC121DC}"/>
                  </a:ext>
                </a:extLst>
              </p:cNvPr>
              <p:cNvSpPr txBox="1">
                <a:spLocks noRot="1" noChangeAspect="1" noMove="1" noResize="1" noEditPoints="1" noAdjustHandles="1" noChangeArrowheads="1" noChangeShapeType="1" noTextEdit="1"/>
              </p:cNvSpPr>
              <p:nvPr/>
            </p:nvSpPr>
            <p:spPr>
              <a:xfrm>
                <a:off x="1086768" y="4952826"/>
                <a:ext cx="192360" cy="276999"/>
              </a:xfrm>
              <a:prstGeom prst="rect">
                <a:avLst/>
              </a:prstGeom>
              <a:blipFill>
                <a:blip r:embed="rId36"/>
                <a:stretch>
                  <a:fillRect l="-25000" r="-25000" b="-65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TextBox 62">
                <a:extLst>
                  <a:ext uri="{FF2B5EF4-FFF2-40B4-BE49-F238E27FC236}">
                    <a16:creationId xmlns:a16="http://schemas.microsoft.com/office/drawing/2014/main" id="{3F5BE8B6-B7CE-46EC-9F6D-EB2C71A2F9C2}"/>
                  </a:ext>
                </a:extLst>
              </p:cNvPr>
              <p:cNvSpPr txBox="1"/>
              <p:nvPr/>
            </p:nvSpPr>
            <p:spPr>
              <a:xfrm>
                <a:off x="1086768" y="5837135"/>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p:sp>
            <p:nvSpPr>
              <p:cNvPr id="63" name="TextBox 62">
                <a:extLst>
                  <a:ext uri="{FF2B5EF4-FFF2-40B4-BE49-F238E27FC236}">
                    <a16:creationId xmlns:a16="http://schemas.microsoft.com/office/drawing/2014/main" id="{3F5BE8B6-B7CE-46EC-9F6D-EB2C71A2F9C2}"/>
                  </a:ext>
                </a:extLst>
              </p:cNvPr>
              <p:cNvSpPr txBox="1">
                <a:spLocks noRot="1" noChangeAspect="1" noMove="1" noResize="1" noEditPoints="1" noAdjustHandles="1" noChangeArrowheads="1" noChangeShapeType="1" noTextEdit="1"/>
              </p:cNvSpPr>
              <p:nvPr/>
            </p:nvSpPr>
            <p:spPr>
              <a:xfrm>
                <a:off x="1086768" y="5837135"/>
                <a:ext cx="192360" cy="276999"/>
              </a:xfrm>
              <a:prstGeom prst="rect">
                <a:avLst/>
              </a:prstGeom>
              <a:blipFill>
                <a:blip r:embed="rId37"/>
                <a:stretch>
                  <a:fillRect l="-28125" r="-25000" b="-8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TextBox 63">
                <a:extLst>
                  <a:ext uri="{FF2B5EF4-FFF2-40B4-BE49-F238E27FC236}">
                    <a16:creationId xmlns:a16="http://schemas.microsoft.com/office/drawing/2014/main" id="{F481E950-42F0-4B88-9739-C8138FC75408}"/>
                  </a:ext>
                </a:extLst>
              </p:cNvPr>
              <p:cNvSpPr txBox="1"/>
              <p:nvPr/>
            </p:nvSpPr>
            <p:spPr>
              <a:xfrm>
                <a:off x="1636620" y="1796934"/>
                <a:ext cx="19236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p:sp>
            <p:nvSpPr>
              <p:cNvPr id="64" name="TextBox 63">
                <a:extLst>
                  <a:ext uri="{FF2B5EF4-FFF2-40B4-BE49-F238E27FC236}">
                    <a16:creationId xmlns:a16="http://schemas.microsoft.com/office/drawing/2014/main" id="{F481E950-42F0-4B88-9739-C8138FC75408}"/>
                  </a:ext>
                </a:extLst>
              </p:cNvPr>
              <p:cNvSpPr txBox="1">
                <a:spLocks noRot="1" noChangeAspect="1" noMove="1" noResize="1" noEditPoints="1" noAdjustHandles="1" noChangeArrowheads="1" noChangeShapeType="1" noTextEdit="1"/>
              </p:cNvSpPr>
              <p:nvPr/>
            </p:nvSpPr>
            <p:spPr>
              <a:xfrm>
                <a:off x="1636620" y="1796934"/>
                <a:ext cx="192360" cy="276999"/>
              </a:xfrm>
              <a:prstGeom prst="rect">
                <a:avLst/>
              </a:prstGeom>
              <a:blipFill>
                <a:blip r:embed="rId38"/>
                <a:stretch>
                  <a:fillRect l="-25000" r="-25000"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5" name="TextBox 64">
                <a:extLst>
                  <a:ext uri="{FF2B5EF4-FFF2-40B4-BE49-F238E27FC236}">
                    <a16:creationId xmlns:a16="http://schemas.microsoft.com/office/drawing/2014/main" id="{A6797208-8FF1-46F1-A3C3-1BA42FFD8E73}"/>
                  </a:ext>
                </a:extLst>
              </p:cNvPr>
              <p:cNvSpPr txBox="1"/>
              <p:nvPr/>
            </p:nvSpPr>
            <p:spPr>
              <a:xfrm>
                <a:off x="2294988" y="1796934"/>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p:sp>
            <p:nvSpPr>
              <p:cNvPr id="65" name="TextBox 64">
                <a:extLst>
                  <a:ext uri="{FF2B5EF4-FFF2-40B4-BE49-F238E27FC236}">
                    <a16:creationId xmlns:a16="http://schemas.microsoft.com/office/drawing/2014/main" id="{A6797208-8FF1-46F1-A3C3-1BA42FFD8E73}"/>
                  </a:ext>
                </a:extLst>
              </p:cNvPr>
              <p:cNvSpPr txBox="1">
                <a:spLocks noRot="1" noChangeAspect="1" noMove="1" noResize="1" noEditPoints="1" noAdjustHandles="1" noChangeArrowheads="1" noChangeShapeType="1" noTextEdit="1"/>
              </p:cNvSpPr>
              <p:nvPr/>
            </p:nvSpPr>
            <p:spPr>
              <a:xfrm>
                <a:off x="2294988" y="1796934"/>
                <a:ext cx="192360" cy="276999"/>
              </a:xfrm>
              <a:prstGeom prst="rect">
                <a:avLst/>
              </a:prstGeom>
              <a:blipFill>
                <a:blip r:embed="rId39"/>
                <a:stretch>
                  <a:fillRect l="-25000" r="-25000"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Box 65">
                <a:extLst>
                  <a:ext uri="{FF2B5EF4-FFF2-40B4-BE49-F238E27FC236}">
                    <a16:creationId xmlns:a16="http://schemas.microsoft.com/office/drawing/2014/main" id="{D2A4201A-7349-4BF4-BC96-B3DADADD756E}"/>
                  </a:ext>
                </a:extLst>
              </p:cNvPr>
              <p:cNvSpPr txBox="1"/>
              <p:nvPr/>
            </p:nvSpPr>
            <p:spPr>
              <a:xfrm>
                <a:off x="2941914" y="1798101"/>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p:sp>
            <p:nvSpPr>
              <p:cNvPr id="66" name="TextBox 65">
                <a:extLst>
                  <a:ext uri="{FF2B5EF4-FFF2-40B4-BE49-F238E27FC236}">
                    <a16:creationId xmlns:a16="http://schemas.microsoft.com/office/drawing/2014/main" id="{D2A4201A-7349-4BF4-BC96-B3DADADD756E}"/>
                  </a:ext>
                </a:extLst>
              </p:cNvPr>
              <p:cNvSpPr txBox="1">
                <a:spLocks noRot="1" noChangeAspect="1" noMove="1" noResize="1" noEditPoints="1" noAdjustHandles="1" noChangeArrowheads="1" noChangeShapeType="1" noTextEdit="1"/>
              </p:cNvSpPr>
              <p:nvPr/>
            </p:nvSpPr>
            <p:spPr>
              <a:xfrm>
                <a:off x="2941914" y="1798101"/>
                <a:ext cx="192360" cy="276999"/>
              </a:xfrm>
              <a:prstGeom prst="rect">
                <a:avLst/>
              </a:prstGeom>
              <a:blipFill>
                <a:blip r:embed="rId40"/>
                <a:stretch>
                  <a:fillRect l="-29032" r="-25806"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7" name="TextBox 66">
                <a:extLst>
                  <a:ext uri="{FF2B5EF4-FFF2-40B4-BE49-F238E27FC236}">
                    <a16:creationId xmlns:a16="http://schemas.microsoft.com/office/drawing/2014/main" id="{C2210807-111A-48A0-98A9-03A2ADA56896}"/>
                  </a:ext>
                </a:extLst>
              </p:cNvPr>
              <p:cNvSpPr txBox="1"/>
              <p:nvPr/>
            </p:nvSpPr>
            <p:spPr>
              <a:xfrm>
                <a:off x="3584448" y="1796934"/>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p:sp>
            <p:nvSpPr>
              <p:cNvPr id="67" name="TextBox 66">
                <a:extLst>
                  <a:ext uri="{FF2B5EF4-FFF2-40B4-BE49-F238E27FC236}">
                    <a16:creationId xmlns:a16="http://schemas.microsoft.com/office/drawing/2014/main" id="{C2210807-111A-48A0-98A9-03A2ADA56896}"/>
                  </a:ext>
                </a:extLst>
              </p:cNvPr>
              <p:cNvSpPr txBox="1">
                <a:spLocks noRot="1" noChangeAspect="1" noMove="1" noResize="1" noEditPoints="1" noAdjustHandles="1" noChangeArrowheads="1" noChangeShapeType="1" noTextEdit="1"/>
              </p:cNvSpPr>
              <p:nvPr/>
            </p:nvSpPr>
            <p:spPr>
              <a:xfrm>
                <a:off x="3584448" y="1796934"/>
                <a:ext cx="192360" cy="276999"/>
              </a:xfrm>
              <a:prstGeom prst="rect">
                <a:avLst/>
              </a:prstGeom>
              <a:blipFill>
                <a:blip r:embed="rId41"/>
                <a:stretch>
                  <a:fillRect l="-25000" r="-21875"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 name="TextBox 67">
                <a:extLst>
                  <a:ext uri="{FF2B5EF4-FFF2-40B4-BE49-F238E27FC236}">
                    <a16:creationId xmlns:a16="http://schemas.microsoft.com/office/drawing/2014/main" id="{345D2B44-52D9-4065-A8C6-BEBEFF03CF59}"/>
                  </a:ext>
                </a:extLst>
              </p:cNvPr>
              <p:cNvSpPr txBox="1"/>
              <p:nvPr/>
            </p:nvSpPr>
            <p:spPr>
              <a:xfrm>
                <a:off x="4255008" y="1797829"/>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p:sp>
            <p:nvSpPr>
              <p:cNvPr id="68" name="TextBox 67">
                <a:extLst>
                  <a:ext uri="{FF2B5EF4-FFF2-40B4-BE49-F238E27FC236}">
                    <a16:creationId xmlns:a16="http://schemas.microsoft.com/office/drawing/2014/main" id="{345D2B44-52D9-4065-A8C6-BEBEFF03CF59}"/>
                  </a:ext>
                </a:extLst>
              </p:cNvPr>
              <p:cNvSpPr txBox="1">
                <a:spLocks noRot="1" noChangeAspect="1" noMove="1" noResize="1" noEditPoints="1" noAdjustHandles="1" noChangeArrowheads="1" noChangeShapeType="1" noTextEdit="1"/>
              </p:cNvSpPr>
              <p:nvPr/>
            </p:nvSpPr>
            <p:spPr>
              <a:xfrm>
                <a:off x="4255008" y="1797829"/>
                <a:ext cx="192360" cy="276999"/>
              </a:xfrm>
              <a:prstGeom prst="rect">
                <a:avLst/>
              </a:prstGeom>
              <a:blipFill>
                <a:blip r:embed="rId42"/>
                <a:stretch>
                  <a:fillRect l="-28125" r="-25000" b="-8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9" name="TextBox 68">
                <a:extLst>
                  <a:ext uri="{FF2B5EF4-FFF2-40B4-BE49-F238E27FC236}">
                    <a16:creationId xmlns:a16="http://schemas.microsoft.com/office/drawing/2014/main" id="{84B18F50-9A36-4D9B-9D48-6C9D1CDB9F9F}"/>
                  </a:ext>
                </a:extLst>
              </p:cNvPr>
              <p:cNvSpPr txBox="1"/>
              <p:nvPr/>
            </p:nvSpPr>
            <p:spPr>
              <a:xfrm>
                <a:off x="4913376" y="1807008"/>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p:sp>
            <p:nvSpPr>
              <p:cNvPr id="69" name="TextBox 68">
                <a:extLst>
                  <a:ext uri="{FF2B5EF4-FFF2-40B4-BE49-F238E27FC236}">
                    <a16:creationId xmlns:a16="http://schemas.microsoft.com/office/drawing/2014/main" id="{84B18F50-9A36-4D9B-9D48-6C9D1CDB9F9F}"/>
                  </a:ext>
                </a:extLst>
              </p:cNvPr>
              <p:cNvSpPr txBox="1">
                <a:spLocks noRot="1" noChangeAspect="1" noMove="1" noResize="1" noEditPoints="1" noAdjustHandles="1" noChangeArrowheads="1" noChangeShapeType="1" noTextEdit="1"/>
              </p:cNvSpPr>
              <p:nvPr/>
            </p:nvSpPr>
            <p:spPr>
              <a:xfrm>
                <a:off x="4913376" y="1807008"/>
                <a:ext cx="192360" cy="276999"/>
              </a:xfrm>
              <a:prstGeom prst="rect">
                <a:avLst/>
              </a:prstGeom>
              <a:blipFill>
                <a:blip r:embed="rId43"/>
                <a:stretch>
                  <a:fillRect l="-25000" r="-21875" b="-6522"/>
                </a:stretch>
              </a:blipFill>
            </p:spPr>
            <p:txBody>
              <a:bodyPr/>
              <a:lstStyle/>
              <a:p>
                <a:r>
                  <a:rPr lang="en-US">
                    <a:noFill/>
                  </a:rPr>
                  <a:t> </a:t>
                </a:r>
              </a:p>
            </p:txBody>
          </p:sp>
        </mc:Fallback>
      </mc:AlternateContent>
      <p:sp>
        <p:nvSpPr>
          <p:cNvPr id="70" name="Oval 69">
            <a:extLst>
              <a:ext uri="{FF2B5EF4-FFF2-40B4-BE49-F238E27FC236}">
                <a16:creationId xmlns:a16="http://schemas.microsoft.com/office/drawing/2014/main" id="{4B8A0B35-B538-416C-BE95-A5E5197161EB}"/>
              </a:ext>
            </a:extLst>
          </p:cNvPr>
          <p:cNvSpPr/>
          <p:nvPr/>
        </p:nvSpPr>
        <p:spPr>
          <a:xfrm>
            <a:off x="1684188" y="65559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5F2C7F85-56F2-4CD4-A2FC-4D609CC4DEA9}"/>
              </a:ext>
            </a:extLst>
          </p:cNvPr>
          <p:cNvSpPr/>
          <p:nvPr/>
        </p:nvSpPr>
        <p:spPr>
          <a:xfrm>
            <a:off x="2339508" y="65559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92C5ACC9-D65B-46FF-A3CD-875EB86F44EC}"/>
              </a:ext>
            </a:extLst>
          </p:cNvPr>
          <p:cNvSpPr/>
          <p:nvPr/>
        </p:nvSpPr>
        <p:spPr>
          <a:xfrm>
            <a:off x="3071028" y="65559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AF1B6F07-BCF0-47AB-9C7A-7636789D544B}"/>
              </a:ext>
            </a:extLst>
          </p:cNvPr>
          <p:cNvSpPr/>
          <p:nvPr/>
        </p:nvSpPr>
        <p:spPr>
          <a:xfrm>
            <a:off x="3696036" y="65559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54829DD4-2C22-4BE1-B702-892B78CBD0FF}"/>
              </a:ext>
            </a:extLst>
          </p:cNvPr>
          <p:cNvSpPr/>
          <p:nvPr/>
        </p:nvSpPr>
        <p:spPr>
          <a:xfrm>
            <a:off x="4351356" y="65559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0508583E-6F58-4E62-8F0C-6F2044427341}"/>
              </a:ext>
            </a:extLst>
          </p:cNvPr>
          <p:cNvSpPr/>
          <p:nvPr/>
        </p:nvSpPr>
        <p:spPr>
          <a:xfrm>
            <a:off x="4945716" y="65559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EEFCBB95-FE38-4F9C-AF5A-765E1FAFA8B7}"/>
              </a:ext>
            </a:extLst>
          </p:cNvPr>
          <p:cNvCxnSpPr>
            <a:stCxn id="4" idx="1"/>
            <a:endCxn id="5" idx="3"/>
          </p:cNvCxnSpPr>
          <p:nvPr/>
        </p:nvCxnSpPr>
        <p:spPr>
          <a:xfrm>
            <a:off x="1588008" y="2477415"/>
            <a:ext cx="8781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49DFC6C-AFF1-4857-8398-3F8670BE2B13}"/>
              </a:ext>
            </a:extLst>
          </p:cNvPr>
          <p:cNvCxnSpPr>
            <a:cxnSpLocks/>
            <a:endCxn id="5" idx="3"/>
          </p:cNvCxnSpPr>
          <p:nvPr/>
        </p:nvCxnSpPr>
        <p:spPr>
          <a:xfrm flipV="1">
            <a:off x="1684188" y="2477415"/>
            <a:ext cx="781980" cy="101598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FEBF242-E440-48E6-A2FD-454176596E36}"/>
              </a:ext>
            </a:extLst>
          </p:cNvPr>
          <p:cNvCxnSpPr>
            <a:cxnSpLocks/>
          </p:cNvCxnSpPr>
          <p:nvPr/>
        </p:nvCxnSpPr>
        <p:spPr>
          <a:xfrm flipH="1">
            <a:off x="1688256" y="3457428"/>
            <a:ext cx="15912" cy="8880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21D114E-11C8-4069-ACDA-D814DA69C65C}"/>
              </a:ext>
            </a:extLst>
          </p:cNvPr>
          <p:cNvCxnSpPr>
            <a:cxnSpLocks/>
          </p:cNvCxnSpPr>
          <p:nvPr/>
        </p:nvCxnSpPr>
        <p:spPr>
          <a:xfrm flipV="1">
            <a:off x="1689684" y="3425459"/>
            <a:ext cx="685800" cy="8880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E62FD19-85F6-40C5-8315-4D3AB096058A}"/>
              </a:ext>
            </a:extLst>
          </p:cNvPr>
          <p:cNvCxnSpPr>
            <a:cxnSpLocks/>
            <a:endCxn id="8" idx="3"/>
          </p:cNvCxnSpPr>
          <p:nvPr/>
        </p:nvCxnSpPr>
        <p:spPr>
          <a:xfrm flipV="1">
            <a:off x="2358300" y="2455191"/>
            <a:ext cx="763188" cy="9991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E8874D4-43A1-4862-B80D-A1246ABBCE7A}"/>
              </a:ext>
            </a:extLst>
          </p:cNvPr>
          <p:cNvCxnSpPr>
            <a:cxnSpLocks/>
            <a:stCxn id="8" idx="3"/>
            <a:endCxn id="9" idx="3"/>
          </p:cNvCxnSpPr>
          <p:nvPr/>
        </p:nvCxnSpPr>
        <p:spPr>
          <a:xfrm flipV="1">
            <a:off x="3121488" y="2454678"/>
            <a:ext cx="655320" cy="5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54ADA65-AD37-4526-9714-7607295BAC53}"/>
              </a:ext>
            </a:extLst>
          </p:cNvPr>
          <p:cNvCxnSpPr>
            <a:cxnSpLocks/>
            <a:endCxn id="9" idx="3"/>
          </p:cNvCxnSpPr>
          <p:nvPr/>
        </p:nvCxnSpPr>
        <p:spPr>
          <a:xfrm flipV="1">
            <a:off x="1795608" y="2454678"/>
            <a:ext cx="1981200" cy="27010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78FBA00-076D-4781-B065-C92267AC8CDB}"/>
              </a:ext>
            </a:extLst>
          </p:cNvPr>
          <p:cNvCxnSpPr>
            <a:cxnSpLocks/>
            <a:endCxn id="29" idx="3"/>
          </p:cNvCxnSpPr>
          <p:nvPr/>
        </p:nvCxnSpPr>
        <p:spPr>
          <a:xfrm>
            <a:off x="1810848" y="5133699"/>
            <a:ext cx="0" cy="8816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A4DED6E-D812-4F44-BA5B-AEF98CD6B3FB}"/>
              </a:ext>
            </a:extLst>
          </p:cNvPr>
          <p:cNvCxnSpPr>
            <a:cxnSpLocks/>
            <a:stCxn id="28" idx="3"/>
            <a:endCxn id="29" idx="3"/>
          </p:cNvCxnSpPr>
          <p:nvPr/>
        </p:nvCxnSpPr>
        <p:spPr>
          <a:xfrm flipH="1">
            <a:off x="1810848" y="2457980"/>
            <a:ext cx="2636520" cy="35573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BDEB99-A418-4958-A20C-FAA4F5C4854D}"/>
              </a:ext>
            </a:extLst>
          </p:cNvPr>
          <p:cNvCxnSpPr>
            <a:cxnSpLocks/>
            <a:stCxn id="28" idx="3"/>
            <a:endCxn id="21" idx="3"/>
          </p:cNvCxnSpPr>
          <p:nvPr/>
        </p:nvCxnSpPr>
        <p:spPr>
          <a:xfrm flipV="1">
            <a:off x="4447368" y="2455191"/>
            <a:ext cx="643800" cy="27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278FC3B-66A8-4574-A793-AC562D5943DA}"/>
              </a:ext>
            </a:extLst>
          </p:cNvPr>
          <p:cNvCxnSpPr>
            <a:cxnSpLocks/>
            <a:endCxn id="30" idx="3"/>
          </p:cNvCxnSpPr>
          <p:nvPr/>
        </p:nvCxnSpPr>
        <p:spPr>
          <a:xfrm flipH="1">
            <a:off x="2466168" y="2438400"/>
            <a:ext cx="2603328" cy="35778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6AFEA8A-A092-4D8B-BF98-020CCAD7D4B2}"/>
              </a:ext>
            </a:extLst>
          </p:cNvPr>
          <p:cNvCxnSpPr>
            <a:cxnSpLocks/>
          </p:cNvCxnSpPr>
          <p:nvPr/>
        </p:nvCxnSpPr>
        <p:spPr>
          <a:xfrm flipH="1">
            <a:off x="2096688" y="6042659"/>
            <a:ext cx="348900" cy="449581"/>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B8934997-7066-46F5-8A09-D134149105D9}"/>
              </a:ext>
            </a:extLst>
          </p:cNvPr>
          <p:cNvSpPr/>
          <p:nvPr/>
        </p:nvSpPr>
        <p:spPr>
          <a:xfrm>
            <a:off x="5306568" y="190558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74E1A93-2850-4148-9BC9-794D879D1CD3}"/>
              </a:ext>
            </a:extLst>
          </p:cNvPr>
          <p:cNvSpPr/>
          <p:nvPr/>
        </p:nvSpPr>
        <p:spPr>
          <a:xfrm>
            <a:off x="5565648" y="190558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115F04A-298A-4695-B9D2-25490C5EA245}"/>
              </a:ext>
            </a:extLst>
          </p:cNvPr>
          <p:cNvSpPr/>
          <p:nvPr/>
        </p:nvSpPr>
        <p:spPr>
          <a:xfrm>
            <a:off x="5831159" y="190558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ED3ED1F-76A5-410A-8259-4659E308A29D}"/>
              </a:ext>
            </a:extLst>
          </p:cNvPr>
          <p:cNvSpPr/>
          <p:nvPr/>
        </p:nvSpPr>
        <p:spPr>
          <a:xfrm>
            <a:off x="1165872" y="65559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7" name="TextBox 86">
                <a:extLst>
                  <a:ext uri="{FF2B5EF4-FFF2-40B4-BE49-F238E27FC236}">
                    <a16:creationId xmlns:a16="http://schemas.microsoft.com/office/drawing/2014/main" id="{47909C9A-0733-48BA-810A-9821A040E34D}"/>
                  </a:ext>
                </a:extLst>
              </p:cNvPr>
              <p:cNvSpPr txBox="1"/>
              <p:nvPr/>
            </p:nvSpPr>
            <p:spPr>
              <a:xfrm>
                <a:off x="7409688" y="3539072"/>
                <a:ext cx="29815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panose="02040503050406030204" pitchFamily="18" charset="0"/>
                        </a:rPr>
                        <m:t>1</m:t>
                      </m:r>
                    </m:oMath>
                  </m:oMathPara>
                </a14:m>
                <a:endParaRPr lang="en-US" sz="2800" dirty="0">
                  <a:solidFill>
                    <a:srgbClr val="FF0000"/>
                  </a:solidFill>
                </a:endParaRPr>
              </a:p>
            </p:txBody>
          </p:sp>
        </mc:Choice>
        <mc:Fallback>
          <p:sp>
            <p:nvSpPr>
              <p:cNvPr id="87" name="TextBox 86">
                <a:extLst>
                  <a:ext uri="{FF2B5EF4-FFF2-40B4-BE49-F238E27FC236}">
                    <a16:creationId xmlns:a16="http://schemas.microsoft.com/office/drawing/2014/main" id="{47909C9A-0733-48BA-810A-9821A040E34D}"/>
                  </a:ext>
                </a:extLst>
              </p:cNvPr>
              <p:cNvSpPr txBox="1">
                <a:spLocks noRot="1" noChangeAspect="1" noMove="1" noResize="1" noEditPoints="1" noAdjustHandles="1" noChangeArrowheads="1" noChangeShapeType="1" noTextEdit="1"/>
              </p:cNvSpPr>
              <p:nvPr/>
            </p:nvSpPr>
            <p:spPr>
              <a:xfrm>
                <a:off x="7409688" y="3539072"/>
                <a:ext cx="298159" cy="430887"/>
              </a:xfrm>
              <a:prstGeom prst="rect">
                <a:avLst/>
              </a:prstGeom>
              <a:blipFill>
                <a:blip r:embed="rId4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8" name="TextBox 87">
                <a:extLst>
                  <a:ext uri="{FF2B5EF4-FFF2-40B4-BE49-F238E27FC236}">
                    <a16:creationId xmlns:a16="http://schemas.microsoft.com/office/drawing/2014/main" id="{14439A34-6602-4347-B0A1-D909E8911121}"/>
                  </a:ext>
                </a:extLst>
              </p:cNvPr>
              <p:cNvSpPr txBox="1"/>
              <p:nvPr/>
            </p:nvSpPr>
            <p:spPr>
              <a:xfrm>
                <a:off x="7835735" y="3539072"/>
                <a:ext cx="29815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2</m:t>
                      </m:r>
                    </m:oMath>
                  </m:oMathPara>
                </a14:m>
                <a:endParaRPr lang="en-US" sz="2800" dirty="0">
                  <a:solidFill>
                    <a:srgbClr val="FF0000"/>
                  </a:solidFill>
                </a:endParaRPr>
              </a:p>
            </p:txBody>
          </p:sp>
        </mc:Choice>
        <mc:Fallback>
          <p:sp>
            <p:nvSpPr>
              <p:cNvPr id="88" name="TextBox 87">
                <a:extLst>
                  <a:ext uri="{FF2B5EF4-FFF2-40B4-BE49-F238E27FC236}">
                    <a16:creationId xmlns:a16="http://schemas.microsoft.com/office/drawing/2014/main" id="{14439A34-6602-4347-B0A1-D909E8911121}"/>
                  </a:ext>
                </a:extLst>
              </p:cNvPr>
              <p:cNvSpPr txBox="1">
                <a:spLocks noRot="1" noChangeAspect="1" noMove="1" noResize="1" noEditPoints="1" noAdjustHandles="1" noChangeArrowheads="1" noChangeShapeType="1" noTextEdit="1"/>
              </p:cNvSpPr>
              <p:nvPr/>
            </p:nvSpPr>
            <p:spPr>
              <a:xfrm>
                <a:off x="7835735" y="3539072"/>
                <a:ext cx="298159" cy="430887"/>
              </a:xfrm>
              <a:prstGeom prst="rect">
                <a:avLst/>
              </a:prstGeom>
              <a:blipFill>
                <a:blip r:embed="rId45"/>
                <a:stretch>
                  <a:fillRect/>
                </a:stretch>
              </a:blipFill>
            </p:spPr>
            <p:txBody>
              <a:bodyPr/>
              <a:lstStyle/>
              <a:p>
                <a:r>
                  <a:rPr lang="en-US">
                    <a:noFill/>
                  </a:rPr>
                  <a:t> </a:t>
                </a:r>
              </a:p>
            </p:txBody>
          </p:sp>
        </mc:Fallback>
      </mc:AlternateContent>
      <p:cxnSp>
        <p:nvCxnSpPr>
          <p:cNvPr id="91" name="Straight Connector 90">
            <a:extLst>
              <a:ext uri="{FF2B5EF4-FFF2-40B4-BE49-F238E27FC236}">
                <a16:creationId xmlns:a16="http://schemas.microsoft.com/office/drawing/2014/main" id="{27FD0D64-D521-422F-93B9-D244A3A44699}"/>
              </a:ext>
            </a:extLst>
          </p:cNvPr>
          <p:cNvCxnSpPr>
            <a:cxnSpLocks/>
          </p:cNvCxnSpPr>
          <p:nvPr/>
        </p:nvCxnSpPr>
        <p:spPr>
          <a:xfrm flipH="1">
            <a:off x="3090420" y="3877924"/>
            <a:ext cx="1604614" cy="21383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4A65A93-B608-4BAB-8B07-EB945BA05769}"/>
              </a:ext>
            </a:extLst>
          </p:cNvPr>
          <p:cNvCxnSpPr>
            <a:cxnSpLocks/>
          </p:cNvCxnSpPr>
          <p:nvPr/>
        </p:nvCxnSpPr>
        <p:spPr>
          <a:xfrm flipH="1">
            <a:off x="2720940" y="5756010"/>
            <a:ext cx="566453" cy="73623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5D90E06-AC95-45CE-BDEE-E75F527FBBE2}"/>
              </a:ext>
            </a:extLst>
          </p:cNvPr>
          <p:cNvCxnSpPr>
            <a:cxnSpLocks/>
            <a:stCxn id="23" idx="3"/>
          </p:cNvCxnSpPr>
          <p:nvPr/>
        </p:nvCxnSpPr>
        <p:spPr>
          <a:xfrm flipH="1">
            <a:off x="4562940" y="3342381"/>
            <a:ext cx="528228" cy="726136"/>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B8BEEED-344A-4ADD-B790-BBB9ED5F91C7}"/>
              </a:ext>
            </a:extLst>
          </p:cNvPr>
          <p:cNvCxnSpPr>
            <a:cxnSpLocks/>
          </p:cNvCxnSpPr>
          <p:nvPr/>
        </p:nvCxnSpPr>
        <p:spPr>
          <a:xfrm flipH="1">
            <a:off x="3907620" y="4604001"/>
            <a:ext cx="889119" cy="12331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6C7E71D-6E22-4478-A0C8-2BE2648F9D7A}"/>
              </a:ext>
            </a:extLst>
          </p:cNvPr>
          <p:cNvCxnSpPr>
            <a:cxnSpLocks/>
          </p:cNvCxnSpPr>
          <p:nvPr/>
        </p:nvCxnSpPr>
        <p:spPr>
          <a:xfrm flipH="1">
            <a:off x="3507185" y="5770541"/>
            <a:ext cx="435527" cy="612588"/>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4F5E4EF-7C22-454F-AE92-4B7046B803E0}"/>
              </a:ext>
            </a:extLst>
          </p:cNvPr>
          <p:cNvCxnSpPr>
            <a:cxnSpLocks/>
          </p:cNvCxnSpPr>
          <p:nvPr/>
        </p:nvCxnSpPr>
        <p:spPr>
          <a:xfrm flipH="1">
            <a:off x="4769268" y="3992493"/>
            <a:ext cx="431040" cy="637447"/>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6FC4BFB-24F9-4313-B45E-E73205F4F482}"/>
              </a:ext>
            </a:extLst>
          </p:cNvPr>
          <p:cNvCxnSpPr>
            <a:cxnSpLocks/>
          </p:cNvCxnSpPr>
          <p:nvPr/>
        </p:nvCxnSpPr>
        <p:spPr>
          <a:xfrm flipH="1">
            <a:off x="4474801" y="5428346"/>
            <a:ext cx="381337" cy="5096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DAC737F-44B8-41CA-908A-7CBB27574BB5}"/>
              </a:ext>
            </a:extLst>
          </p:cNvPr>
          <p:cNvCxnSpPr>
            <a:cxnSpLocks/>
          </p:cNvCxnSpPr>
          <p:nvPr/>
        </p:nvCxnSpPr>
        <p:spPr>
          <a:xfrm flipH="1">
            <a:off x="4105320" y="5677747"/>
            <a:ext cx="566453" cy="73623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1378255-B2C7-42FF-9A63-8C00F6C3C518}"/>
              </a:ext>
            </a:extLst>
          </p:cNvPr>
          <p:cNvCxnSpPr>
            <a:cxnSpLocks/>
          </p:cNvCxnSpPr>
          <p:nvPr/>
        </p:nvCxnSpPr>
        <p:spPr>
          <a:xfrm flipH="1">
            <a:off x="4834381" y="4952348"/>
            <a:ext cx="365927" cy="502045"/>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EBDA7A3-D9FB-43DB-A278-5EC128B38505}"/>
              </a:ext>
            </a:extLst>
          </p:cNvPr>
          <p:cNvCxnSpPr>
            <a:cxnSpLocks/>
          </p:cNvCxnSpPr>
          <p:nvPr/>
        </p:nvCxnSpPr>
        <p:spPr>
          <a:xfrm flipH="1">
            <a:off x="4804540" y="5791636"/>
            <a:ext cx="365927" cy="502045"/>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2" name="TextBox 121">
                <a:extLst>
                  <a:ext uri="{FF2B5EF4-FFF2-40B4-BE49-F238E27FC236}">
                    <a16:creationId xmlns:a16="http://schemas.microsoft.com/office/drawing/2014/main" id="{36A7E98D-ED6F-47B8-9C38-796F7627EB9F}"/>
                  </a:ext>
                </a:extLst>
              </p:cNvPr>
              <p:cNvSpPr txBox="1"/>
              <p:nvPr/>
            </p:nvSpPr>
            <p:spPr>
              <a:xfrm>
                <a:off x="8261783" y="3543089"/>
                <a:ext cx="29815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3</m:t>
                      </m:r>
                    </m:oMath>
                  </m:oMathPara>
                </a14:m>
                <a:endParaRPr lang="en-US" sz="2800" dirty="0">
                  <a:solidFill>
                    <a:srgbClr val="FF0000"/>
                  </a:solidFill>
                </a:endParaRPr>
              </a:p>
            </p:txBody>
          </p:sp>
        </mc:Choice>
        <mc:Fallback>
          <p:sp>
            <p:nvSpPr>
              <p:cNvPr id="122" name="TextBox 121">
                <a:extLst>
                  <a:ext uri="{FF2B5EF4-FFF2-40B4-BE49-F238E27FC236}">
                    <a16:creationId xmlns:a16="http://schemas.microsoft.com/office/drawing/2014/main" id="{36A7E98D-ED6F-47B8-9C38-796F7627EB9F}"/>
                  </a:ext>
                </a:extLst>
              </p:cNvPr>
              <p:cNvSpPr txBox="1">
                <a:spLocks noRot="1" noChangeAspect="1" noMove="1" noResize="1" noEditPoints="1" noAdjustHandles="1" noChangeArrowheads="1" noChangeShapeType="1" noTextEdit="1"/>
              </p:cNvSpPr>
              <p:nvPr/>
            </p:nvSpPr>
            <p:spPr>
              <a:xfrm>
                <a:off x="8261783" y="3543089"/>
                <a:ext cx="298159" cy="430887"/>
              </a:xfrm>
              <a:prstGeom prst="rect">
                <a:avLst/>
              </a:prstGeom>
              <a:blipFill>
                <a:blip r:embed="rId4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3" name="TextBox 122">
                <a:extLst>
                  <a:ext uri="{FF2B5EF4-FFF2-40B4-BE49-F238E27FC236}">
                    <a16:creationId xmlns:a16="http://schemas.microsoft.com/office/drawing/2014/main" id="{06772F9D-60AB-4C49-9F59-AA9BC522C8CE}"/>
                  </a:ext>
                </a:extLst>
              </p:cNvPr>
              <p:cNvSpPr txBox="1"/>
              <p:nvPr/>
            </p:nvSpPr>
            <p:spPr>
              <a:xfrm>
                <a:off x="8676215" y="3539072"/>
                <a:ext cx="29815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4</m:t>
                      </m:r>
                    </m:oMath>
                  </m:oMathPara>
                </a14:m>
                <a:endParaRPr lang="en-US" sz="2800" dirty="0">
                  <a:solidFill>
                    <a:srgbClr val="FF0000"/>
                  </a:solidFill>
                </a:endParaRPr>
              </a:p>
            </p:txBody>
          </p:sp>
        </mc:Choice>
        <mc:Fallback>
          <p:sp>
            <p:nvSpPr>
              <p:cNvPr id="123" name="TextBox 122">
                <a:extLst>
                  <a:ext uri="{FF2B5EF4-FFF2-40B4-BE49-F238E27FC236}">
                    <a16:creationId xmlns:a16="http://schemas.microsoft.com/office/drawing/2014/main" id="{06772F9D-60AB-4C49-9F59-AA9BC522C8CE}"/>
                  </a:ext>
                </a:extLst>
              </p:cNvPr>
              <p:cNvSpPr txBox="1">
                <a:spLocks noRot="1" noChangeAspect="1" noMove="1" noResize="1" noEditPoints="1" noAdjustHandles="1" noChangeArrowheads="1" noChangeShapeType="1" noTextEdit="1"/>
              </p:cNvSpPr>
              <p:nvPr/>
            </p:nvSpPr>
            <p:spPr>
              <a:xfrm>
                <a:off x="8676215" y="3539072"/>
                <a:ext cx="298159" cy="430887"/>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4" name="TextBox 123">
                <a:extLst>
                  <a:ext uri="{FF2B5EF4-FFF2-40B4-BE49-F238E27FC236}">
                    <a16:creationId xmlns:a16="http://schemas.microsoft.com/office/drawing/2014/main" id="{D4BD7F33-4437-480E-A5AB-8AC420C7E16A}"/>
                  </a:ext>
                </a:extLst>
              </p:cNvPr>
              <p:cNvSpPr txBox="1"/>
              <p:nvPr/>
            </p:nvSpPr>
            <p:spPr>
              <a:xfrm>
                <a:off x="9090647" y="3539072"/>
                <a:ext cx="29815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5</m:t>
                      </m:r>
                    </m:oMath>
                  </m:oMathPara>
                </a14:m>
                <a:endParaRPr lang="en-US" sz="2800" dirty="0">
                  <a:solidFill>
                    <a:srgbClr val="FF0000"/>
                  </a:solidFill>
                </a:endParaRPr>
              </a:p>
            </p:txBody>
          </p:sp>
        </mc:Choice>
        <mc:Fallback>
          <p:sp>
            <p:nvSpPr>
              <p:cNvPr id="124" name="TextBox 123">
                <a:extLst>
                  <a:ext uri="{FF2B5EF4-FFF2-40B4-BE49-F238E27FC236}">
                    <a16:creationId xmlns:a16="http://schemas.microsoft.com/office/drawing/2014/main" id="{D4BD7F33-4437-480E-A5AB-8AC420C7E16A}"/>
                  </a:ext>
                </a:extLst>
              </p:cNvPr>
              <p:cNvSpPr txBox="1">
                <a:spLocks noRot="1" noChangeAspect="1" noMove="1" noResize="1" noEditPoints="1" noAdjustHandles="1" noChangeArrowheads="1" noChangeShapeType="1" noTextEdit="1"/>
              </p:cNvSpPr>
              <p:nvPr/>
            </p:nvSpPr>
            <p:spPr>
              <a:xfrm>
                <a:off x="9090647" y="3539072"/>
                <a:ext cx="298159" cy="430887"/>
              </a:xfrm>
              <a:prstGeom prst="rect">
                <a:avLst/>
              </a:prstGeom>
              <a:blipFill>
                <a:blip r:embed="rId4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5" name="TextBox 124">
                <a:extLst>
                  <a:ext uri="{FF2B5EF4-FFF2-40B4-BE49-F238E27FC236}">
                    <a16:creationId xmlns:a16="http://schemas.microsoft.com/office/drawing/2014/main" id="{61B18F44-0AB3-4BB8-BD0A-A95C50AE2484}"/>
                  </a:ext>
                </a:extLst>
              </p:cNvPr>
              <p:cNvSpPr txBox="1"/>
              <p:nvPr/>
            </p:nvSpPr>
            <p:spPr>
              <a:xfrm>
                <a:off x="9546913" y="3539072"/>
                <a:ext cx="29815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6</m:t>
                      </m:r>
                    </m:oMath>
                  </m:oMathPara>
                </a14:m>
                <a:endParaRPr lang="en-US" sz="2800" dirty="0">
                  <a:solidFill>
                    <a:srgbClr val="FF0000"/>
                  </a:solidFill>
                </a:endParaRPr>
              </a:p>
            </p:txBody>
          </p:sp>
        </mc:Choice>
        <mc:Fallback>
          <p:sp>
            <p:nvSpPr>
              <p:cNvPr id="125" name="TextBox 124">
                <a:extLst>
                  <a:ext uri="{FF2B5EF4-FFF2-40B4-BE49-F238E27FC236}">
                    <a16:creationId xmlns:a16="http://schemas.microsoft.com/office/drawing/2014/main" id="{61B18F44-0AB3-4BB8-BD0A-A95C50AE2484}"/>
                  </a:ext>
                </a:extLst>
              </p:cNvPr>
              <p:cNvSpPr txBox="1">
                <a:spLocks noRot="1" noChangeAspect="1" noMove="1" noResize="1" noEditPoints="1" noAdjustHandles="1" noChangeArrowheads="1" noChangeShapeType="1" noTextEdit="1"/>
              </p:cNvSpPr>
              <p:nvPr/>
            </p:nvSpPr>
            <p:spPr>
              <a:xfrm>
                <a:off x="9546913" y="3539072"/>
                <a:ext cx="298159" cy="430887"/>
              </a:xfrm>
              <a:prstGeom prst="rect">
                <a:avLst/>
              </a:prstGeom>
              <a:blipFill>
                <a:blip r:embed="rId4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6" name="TextBox 125">
                <a:extLst>
                  <a:ext uri="{FF2B5EF4-FFF2-40B4-BE49-F238E27FC236}">
                    <a16:creationId xmlns:a16="http://schemas.microsoft.com/office/drawing/2014/main" id="{E7E0F4B1-D1C0-404C-9276-7B3E3DE6232B}"/>
                  </a:ext>
                </a:extLst>
              </p:cNvPr>
              <p:cNvSpPr txBox="1"/>
              <p:nvPr/>
            </p:nvSpPr>
            <p:spPr>
              <a:xfrm>
                <a:off x="9987939" y="3539072"/>
                <a:ext cx="254878"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7</m:t>
                      </m:r>
                    </m:oMath>
                  </m:oMathPara>
                </a14:m>
                <a:endParaRPr lang="en-US" sz="2800" dirty="0">
                  <a:solidFill>
                    <a:srgbClr val="FF0000"/>
                  </a:solidFill>
                </a:endParaRPr>
              </a:p>
            </p:txBody>
          </p:sp>
        </mc:Choice>
        <mc:Fallback>
          <p:sp>
            <p:nvSpPr>
              <p:cNvPr id="126" name="TextBox 125">
                <a:extLst>
                  <a:ext uri="{FF2B5EF4-FFF2-40B4-BE49-F238E27FC236}">
                    <a16:creationId xmlns:a16="http://schemas.microsoft.com/office/drawing/2014/main" id="{E7E0F4B1-D1C0-404C-9276-7B3E3DE6232B}"/>
                  </a:ext>
                </a:extLst>
              </p:cNvPr>
              <p:cNvSpPr txBox="1">
                <a:spLocks noRot="1" noChangeAspect="1" noMove="1" noResize="1" noEditPoints="1" noAdjustHandles="1" noChangeArrowheads="1" noChangeShapeType="1" noTextEdit="1"/>
              </p:cNvSpPr>
              <p:nvPr/>
            </p:nvSpPr>
            <p:spPr>
              <a:xfrm>
                <a:off x="9987939" y="3539072"/>
                <a:ext cx="254878" cy="430887"/>
              </a:xfrm>
              <a:prstGeom prst="rect">
                <a:avLst/>
              </a:prstGeom>
              <a:blipFill>
                <a:blip r:embed="rId5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7" name="TextBox 126">
                <a:extLst>
                  <a:ext uri="{FF2B5EF4-FFF2-40B4-BE49-F238E27FC236}">
                    <a16:creationId xmlns:a16="http://schemas.microsoft.com/office/drawing/2014/main" id="{D55D0CBB-F59A-4EF0-858A-A4B6CD03CF6D}"/>
                  </a:ext>
                </a:extLst>
              </p:cNvPr>
              <p:cNvSpPr txBox="1"/>
              <p:nvPr/>
            </p:nvSpPr>
            <p:spPr>
              <a:xfrm>
                <a:off x="10335569" y="3508592"/>
                <a:ext cx="44024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 . .</m:t>
                      </m:r>
                    </m:oMath>
                  </m:oMathPara>
                </a14:m>
                <a:endParaRPr lang="en-US" sz="2800" dirty="0">
                  <a:solidFill>
                    <a:srgbClr val="FF0000"/>
                  </a:solidFill>
                </a:endParaRPr>
              </a:p>
            </p:txBody>
          </p:sp>
        </mc:Choice>
        <mc:Fallback>
          <p:sp>
            <p:nvSpPr>
              <p:cNvPr id="127" name="TextBox 126">
                <a:extLst>
                  <a:ext uri="{FF2B5EF4-FFF2-40B4-BE49-F238E27FC236}">
                    <a16:creationId xmlns:a16="http://schemas.microsoft.com/office/drawing/2014/main" id="{D55D0CBB-F59A-4EF0-858A-A4B6CD03CF6D}"/>
                  </a:ext>
                </a:extLst>
              </p:cNvPr>
              <p:cNvSpPr txBox="1">
                <a:spLocks noRot="1" noChangeAspect="1" noMove="1" noResize="1" noEditPoints="1" noAdjustHandles="1" noChangeArrowheads="1" noChangeShapeType="1" noTextEdit="1"/>
              </p:cNvSpPr>
              <p:nvPr/>
            </p:nvSpPr>
            <p:spPr>
              <a:xfrm>
                <a:off x="10335569" y="3508592"/>
                <a:ext cx="440249" cy="430887"/>
              </a:xfrm>
              <a:prstGeom prst="rect">
                <a:avLst/>
              </a:prstGeom>
              <a:blipFill>
                <a:blip r:embed="rId5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975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3" grpId="0" animBg="1"/>
      <p:bldP spid="87" grpId="0"/>
      <p:bldP spid="88" grpId="0"/>
      <p:bldP spid="122" grpId="0"/>
      <p:bldP spid="123" grpId="0"/>
      <p:bldP spid="124" grpId="0"/>
      <p:bldP spid="125" grpId="0"/>
      <p:bldP spid="126" grpId="0"/>
      <p:bldP spid="12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D7087-3F71-4430-926C-E8AC7578B2C6}"/>
              </a:ext>
            </a:extLst>
          </p:cNvPr>
          <p:cNvSpPr>
            <a:spLocks noGrp="1"/>
          </p:cNvSpPr>
          <p:nvPr>
            <p:ph type="title"/>
          </p:nvPr>
        </p:nvSpPr>
        <p:spPr>
          <a:xfrm>
            <a:off x="4365356" y="806365"/>
            <a:ext cx="7020747" cy="5229630"/>
          </a:xfrm>
        </p:spPr>
        <p:txBody>
          <a:bodyPr vert="horz" lIns="91440" tIns="45720" rIns="91440" bIns="45720" rtlCol="0" anchor="ctr">
            <a:normAutofit/>
          </a:bodyPr>
          <a:lstStyle/>
          <a:p>
            <a:r>
              <a:rPr lang="en-US" sz="6600" spc="200" dirty="0"/>
              <a:t>So are all infinite sets the same size?</a:t>
            </a:r>
          </a:p>
        </p:txBody>
      </p:sp>
      <p:cxnSp>
        <p:nvCxnSpPr>
          <p:cNvPr id="17" name="Straight Connector 16">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481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A0E06-9E34-49B4-A247-884B26AFD587}"/>
              </a:ext>
            </a:extLst>
          </p:cNvPr>
          <p:cNvSpPr>
            <a:spLocks noGrp="1"/>
          </p:cNvSpPr>
          <p:nvPr>
            <p:ph type="title"/>
          </p:nvPr>
        </p:nvSpPr>
        <p:spPr/>
        <p:txBody>
          <a:bodyPr/>
          <a:lstStyle/>
          <a:p>
            <a:r>
              <a:rPr lang="en-US" dirty="0"/>
              <a:t> What’s leftover? The irrationals</a:t>
            </a:r>
          </a:p>
        </p:txBody>
      </p:sp>
      <p:sp>
        <p:nvSpPr>
          <p:cNvPr id="3" name="Content Placeholder 2">
            <a:extLst>
              <a:ext uri="{FF2B5EF4-FFF2-40B4-BE49-F238E27FC236}">
                <a16:creationId xmlns:a16="http://schemas.microsoft.com/office/drawing/2014/main" id="{8172C8C5-DC4F-4ECA-8ACB-EDEB347C2162}"/>
              </a:ext>
            </a:extLst>
          </p:cNvPr>
          <p:cNvSpPr>
            <a:spLocks noGrp="1"/>
          </p:cNvSpPr>
          <p:nvPr>
            <p:ph idx="1"/>
          </p:nvPr>
        </p:nvSpPr>
        <p:spPr>
          <a:xfrm>
            <a:off x="1024127" y="2084832"/>
            <a:ext cx="10514729" cy="1603829"/>
          </a:xfrm>
        </p:spPr>
        <p:txBody>
          <a:bodyPr>
            <a:normAutofit/>
          </a:bodyPr>
          <a:lstStyle/>
          <a:p>
            <a:pPr>
              <a:buFont typeface="Arial" panose="020B0604020202020204" pitchFamily="34" charset="0"/>
              <a:buChar char="•"/>
            </a:pPr>
            <a:r>
              <a:rPr lang="en-US" sz="2600" dirty="0"/>
              <a:t>Irrationals are numbers that cannot be written as a fraction of whole numbers</a:t>
            </a:r>
          </a:p>
          <a:p>
            <a:pPr>
              <a:buFont typeface="Arial" panose="020B0604020202020204" pitchFamily="34" charset="0"/>
              <a:buChar char="•"/>
            </a:pPr>
            <a:r>
              <a:rPr lang="en-US" sz="2600" dirty="0"/>
              <a:t>Irrational numbers have decimals that are never-ending and non-repeating</a:t>
            </a:r>
          </a:p>
          <a:p>
            <a:pPr>
              <a:buFont typeface="Arial" panose="020B0604020202020204" pitchFamily="34" charset="0"/>
              <a:buChar char="•"/>
            </a:pPr>
            <a:r>
              <a:rPr lang="en-US" sz="2600" dirty="0"/>
              <a:t>Irrational numbers “fill in the gaps” in the number line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5BA3372-2618-41F3-B6A7-B6E99EB1D370}"/>
                  </a:ext>
                </a:extLst>
              </p:cNvPr>
              <p:cNvSpPr txBox="1"/>
              <p:nvPr/>
            </p:nvSpPr>
            <p:spPr>
              <a:xfrm>
                <a:off x="2680363" y="4773052"/>
                <a:ext cx="915315" cy="7938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2</m:t>
                      </m:r>
                    </m:oMath>
                  </m:oMathPara>
                </a14:m>
                <a:endParaRPr lang="en-US" sz="4800" dirty="0"/>
              </a:p>
            </p:txBody>
          </p:sp>
        </mc:Choice>
        <mc:Fallback xmlns="">
          <p:sp>
            <p:nvSpPr>
              <p:cNvPr id="4" name="TextBox 3">
                <a:extLst>
                  <a:ext uri="{FF2B5EF4-FFF2-40B4-BE49-F238E27FC236}">
                    <a16:creationId xmlns:a16="http://schemas.microsoft.com/office/drawing/2014/main" id="{55BA3372-2618-41F3-B6A7-B6E99EB1D370}"/>
                  </a:ext>
                </a:extLst>
              </p:cNvPr>
              <p:cNvSpPr txBox="1">
                <a:spLocks noRot="1" noChangeAspect="1" noMove="1" noResize="1" noEditPoints="1" noAdjustHandles="1" noChangeArrowheads="1" noChangeShapeType="1" noTextEdit="1"/>
              </p:cNvSpPr>
              <p:nvPr/>
            </p:nvSpPr>
            <p:spPr>
              <a:xfrm>
                <a:off x="2680363" y="4773052"/>
                <a:ext cx="915315" cy="79380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557DC04-1C58-4E7D-9199-04AC2D4FEA79}"/>
                  </a:ext>
                </a:extLst>
              </p:cNvPr>
              <p:cNvSpPr txBox="1"/>
              <p:nvPr/>
            </p:nvSpPr>
            <p:spPr>
              <a:xfrm>
                <a:off x="5134908" y="4161154"/>
                <a:ext cx="548612"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𝜋</m:t>
                      </m:r>
                    </m:oMath>
                  </m:oMathPara>
                </a14:m>
                <a:endParaRPr lang="en-US" sz="4800" dirty="0"/>
              </a:p>
            </p:txBody>
          </p:sp>
        </mc:Choice>
        <mc:Fallback xmlns="">
          <p:sp>
            <p:nvSpPr>
              <p:cNvPr id="5" name="TextBox 4">
                <a:extLst>
                  <a:ext uri="{FF2B5EF4-FFF2-40B4-BE49-F238E27FC236}">
                    <a16:creationId xmlns:a16="http://schemas.microsoft.com/office/drawing/2014/main" id="{E557DC04-1C58-4E7D-9199-04AC2D4FEA79}"/>
                  </a:ext>
                </a:extLst>
              </p:cNvPr>
              <p:cNvSpPr txBox="1">
                <a:spLocks noRot="1" noChangeAspect="1" noMove="1" noResize="1" noEditPoints="1" noAdjustHandles="1" noChangeArrowheads="1" noChangeShapeType="1" noTextEdit="1"/>
              </p:cNvSpPr>
              <p:nvPr/>
            </p:nvSpPr>
            <p:spPr>
              <a:xfrm>
                <a:off x="5134908" y="4161154"/>
                <a:ext cx="548612" cy="73866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FC69F9-5C92-4066-84D7-715A3D364240}"/>
                  </a:ext>
                </a:extLst>
              </p:cNvPr>
              <p:cNvSpPr txBox="1"/>
              <p:nvPr/>
            </p:nvSpPr>
            <p:spPr>
              <a:xfrm>
                <a:off x="7222751" y="4530486"/>
                <a:ext cx="2683235" cy="12789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𝜑</m:t>
                      </m:r>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1+√5</m:t>
                          </m:r>
                        </m:num>
                        <m:den>
                          <m:r>
                            <a:rPr lang="en-US" sz="4000" b="0" i="1" smtClean="0">
                              <a:latin typeface="Cambria Math" panose="02040503050406030204" pitchFamily="18" charset="0"/>
                              <a:ea typeface="Cambria Math" panose="02040503050406030204" pitchFamily="18" charset="0"/>
                            </a:rPr>
                            <m:t>2</m:t>
                          </m:r>
                        </m:den>
                      </m:f>
                    </m:oMath>
                  </m:oMathPara>
                </a14:m>
                <a:endParaRPr lang="en-US" sz="4000" dirty="0"/>
              </a:p>
            </p:txBody>
          </p:sp>
        </mc:Choice>
        <mc:Fallback xmlns="">
          <p:sp>
            <p:nvSpPr>
              <p:cNvPr id="6" name="TextBox 5">
                <a:extLst>
                  <a:ext uri="{FF2B5EF4-FFF2-40B4-BE49-F238E27FC236}">
                    <a16:creationId xmlns:a16="http://schemas.microsoft.com/office/drawing/2014/main" id="{EEFC69F9-5C92-4066-84D7-715A3D364240}"/>
                  </a:ext>
                </a:extLst>
              </p:cNvPr>
              <p:cNvSpPr txBox="1">
                <a:spLocks noRot="1" noChangeAspect="1" noMove="1" noResize="1" noEditPoints="1" noAdjustHandles="1" noChangeArrowheads="1" noChangeShapeType="1" noTextEdit="1"/>
              </p:cNvSpPr>
              <p:nvPr/>
            </p:nvSpPr>
            <p:spPr>
              <a:xfrm>
                <a:off x="7222751" y="4530486"/>
                <a:ext cx="2683235" cy="1278940"/>
              </a:xfrm>
              <a:prstGeom prst="rect">
                <a:avLst/>
              </a:prstGeom>
              <a:blipFill>
                <a:blip r:embed="rId4"/>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B9C6F2D2-2E8D-48CB-B1D2-5EE5CFF939B3}"/>
              </a:ext>
            </a:extLst>
          </p:cNvPr>
          <p:cNvPicPr>
            <a:picLocks noChangeAspect="1"/>
          </p:cNvPicPr>
          <p:nvPr/>
        </p:nvPicPr>
        <p:blipFill rotWithShape="1">
          <a:blip r:embed="rId5"/>
          <a:srcRect l="8605" t="19022" r="88365" b="1619"/>
          <a:stretch/>
        </p:blipFill>
        <p:spPr>
          <a:xfrm>
            <a:off x="487680" y="585216"/>
            <a:ext cx="396240" cy="5786555"/>
          </a:xfrm>
          <a:prstGeom prst="rect">
            <a:avLst/>
          </a:prstGeom>
        </p:spPr>
      </p:pic>
    </p:spTree>
    <p:extLst>
      <p:ext uri="{BB962C8B-B14F-4D97-AF65-F5344CB8AC3E}">
        <p14:creationId xmlns:p14="http://schemas.microsoft.com/office/powerpoint/2010/main" val="177930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AA8A-F49D-4990-AD8E-CACF9B6D0890}"/>
              </a:ext>
            </a:extLst>
          </p:cNvPr>
          <p:cNvSpPr>
            <a:spLocks noGrp="1"/>
          </p:cNvSpPr>
          <p:nvPr>
            <p:ph type="title"/>
          </p:nvPr>
        </p:nvSpPr>
        <p:spPr/>
        <p:txBody>
          <a:bodyPr/>
          <a:lstStyle/>
          <a:p>
            <a:r>
              <a:rPr lang="en-US" dirty="0"/>
              <a:t>When are infinite sets not the same size?</a:t>
            </a:r>
          </a:p>
        </p:txBody>
      </p:sp>
      <p:sp>
        <p:nvSpPr>
          <p:cNvPr id="4" name="Content Placeholder 2">
            <a:extLst>
              <a:ext uri="{FF2B5EF4-FFF2-40B4-BE49-F238E27FC236}">
                <a16:creationId xmlns:a16="http://schemas.microsoft.com/office/drawing/2014/main" id="{F9CAA1F3-2865-4491-AE61-3C8B296481AA}"/>
              </a:ext>
            </a:extLst>
          </p:cNvPr>
          <p:cNvSpPr>
            <a:spLocks noGrp="1"/>
          </p:cNvSpPr>
          <p:nvPr>
            <p:ph idx="1"/>
          </p:nvPr>
        </p:nvSpPr>
        <p:spPr>
          <a:xfrm>
            <a:off x="1024128" y="2286000"/>
            <a:ext cx="9720073" cy="1143000"/>
          </a:xfrm>
        </p:spPr>
        <p:txBody>
          <a:bodyPr>
            <a:normAutofit/>
          </a:bodyPr>
          <a:lstStyle/>
          <a:p>
            <a:r>
              <a:rPr lang="en-US" sz="2800" dirty="0">
                <a:solidFill>
                  <a:schemeClr val="bg1">
                    <a:lumMod val="65000"/>
                  </a:schemeClr>
                </a:solidFill>
              </a:rPr>
              <a:t>Two collections of objects are “the same size” if you can match up (one-to-one) objects from each set with no leftovers.</a:t>
            </a:r>
          </a:p>
        </p:txBody>
      </p:sp>
      <p:sp>
        <p:nvSpPr>
          <p:cNvPr id="5" name="Content Placeholder 2">
            <a:extLst>
              <a:ext uri="{FF2B5EF4-FFF2-40B4-BE49-F238E27FC236}">
                <a16:creationId xmlns:a16="http://schemas.microsoft.com/office/drawing/2014/main" id="{91320192-220A-4A39-8FC3-2BA2E893656F}"/>
              </a:ext>
            </a:extLst>
          </p:cNvPr>
          <p:cNvSpPr txBox="1">
            <a:spLocks/>
          </p:cNvSpPr>
          <p:nvPr/>
        </p:nvSpPr>
        <p:spPr>
          <a:xfrm>
            <a:off x="1024128" y="3630169"/>
            <a:ext cx="9963186" cy="11430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dirty="0"/>
              <a:t>Two collections of objects are </a:t>
            </a:r>
            <a:r>
              <a:rPr lang="en-US" sz="2800" b="1" dirty="0"/>
              <a:t>“different sizes” </a:t>
            </a:r>
            <a:r>
              <a:rPr lang="en-US" sz="2800" dirty="0"/>
              <a:t>if there is NO WAY to match up (one-to-one) objects from each set without any leftovers.</a:t>
            </a:r>
          </a:p>
        </p:txBody>
      </p:sp>
      <p:pic>
        <p:nvPicPr>
          <p:cNvPr id="6" name="Picture 5">
            <a:extLst>
              <a:ext uri="{FF2B5EF4-FFF2-40B4-BE49-F238E27FC236}">
                <a16:creationId xmlns:a16="http://schemas.microsoft.com/office/drawing/2014/main" id="{F83D90F0-7B4E-4BF9-B646-54BB72CF9DD6}"/>
              </a:ext>
            </a:extLst>
          </p:cNvPr>
          <p:cNvPicPr>
            <a:picLocks noChangeAspect="1"/>
          </p:cNvPicPr>
          <p:nvPr/>
        </p:nvPicPr>
        <p:blipFill rotWithShape="1">
          <a:blip r:embed="rId2"/>
          <a:srcRect l="8605" t="19022" r="88365" b="1619"/>
          <a:stretch/>
        </p:blipFill>
        <p:spPr>
          <a:xfrm>
            <a:off x="487680" y="585216"/>
            <a:ext cx="396240" cy="5786555"/>
          </a:xfrm>
          <a:prstGeom prst="rect">
            <a:avLst/>
          </a:prstGeom>
        </p:spPr>
      </p:pic>
      <p:sp>
        <p:nvSpPr>
          <p:cNvPr id="7" name="Content Placeholder 2">
            <a:extLst>
              <a:ext uri="{FF2B5EF4-FFF2-40B4-BE49-F238E27FC236}">
                <a16:creationId xmlns:a16="http://schemas.microsoft.com/office/drawing/2014/main" id="{71EA2724-BE3B-4127-982A-0D5F32B72F18}"/>
              </a:ext>
            </a:extLst>
          </p:cNvPr>
          <p:cNvSpPr txBox="1">
            <a:spLocks/>
          </p:cNvSpPr>
          <p:nvPr/>
        </p:nvSpPr>
        <p:spPr>
          <a:xfrm>
            <a:off x="1114407" y="4972306"/>
            <a:ext cx="9963186" cy="11430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dirty="0">
                <a:solidFill>
                  <a:schemeClr val="accent5"/>
                </a:solidFill>
              </a:rPr>
              <a:t>The goal: to show that any attempt at matching the irrationals with the whole numbers will leave leftover irrationals </a:t>
            </a:r>
          </a:p>
        </p:txBody>
      </p:sp>
    </p:spTree>
    <p:extLst>
      <p:ext uri="{BB962C8B-B14F-4D97-AF65-F5344CB8AC3E}">
        <p14:creationId xmlns:p14="http://schemas.microsoft.com/office/powerpoint/2010/main" val="18689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8DA3-E15F-4168-950F-E963BC85236F}"/>
              </a:ext>
            </a:extLst>
          </p:cNvPr>
          <p:cNvSpPr>
            <a:spLocks noGrp="1"/>
          </p:cNvSpPr>
          <p:nvPr>
            <p:ph type="title"/>
          </p:nvPr>
        </p:nvSpPr>
        <p:spPr/>
        <p:txBody>
          <a:bodyPr/>
          <a:lstStyle/>
          <a:p>
            <a:r>
              <a:rPr lang="en-US" dirty="0"/>
              <a:t>Cantor’s Diagonal argument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30FD22-18CA-4158-932E-A226494EB903}"/>
                  </a:ext>
                </a:extLst>
              </p:cNvPr>
              <p:cNvSpPr txBox="1"/>
              <p:nvPr/>
            </p:nvSpPr>
            <p:spPr>
              <a:xfrm>
                <a:off x="1560285" y="2084832"/>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m:t>
                      </m:r>
                    </m:oMath>
                  </m:oMathPara>
                </a14:m>
                <a:endParaRPr lang="en-US" sz="2400" dirty="0"/>
              </a:p>
            </p:txBody>
          </p:sp>
        </mc:Choice>
        <mc:Fallback xmlns="">
          <p:sp>
            <p:nvSpPr>
              <p:cNvPr id="4" name="TextBox 3">
                <a:extLst>
                  <a:ext uri="{FF2B5EF4-FFF2-40B4-BE49-F238E27FC236}">
                    <a16:creationId xmlns:a16="http://schemas.microsoft.com/office/drawing/2014/main" id="{0B30FD22-18CA-4158-932E-A226494EB903}"/>
                  </a:ext>
                </a:extLst>
              </p:cNvPr>
              <p:cNvSpPr txBox="1">
                <a:spLocks noRot="1" noChangeAspect="1" noMove="1" noResize="1" noEditPoints="1" noAdjustHandles="1" noChangeArrowheads="1" noChangeShapeType="1" noTextEdit="1"/>
              </p:cNvSpPr>
              <p:nvPr/>
            </p:nvSpPr>
            <p:spPr>
              <a:xfrm>
                <a:off x="1560285" y="2084832"/>
                <a:ext cx="254877" cy="369332"/>
              </a:xfrm>
              <a:prstGeom prst="rect">
                <a:avLst/>
              </a:prstGeom>
              <a:blipFill>
                <a:blip r:embed="rId2"/>
                <a:stretch>
                  <a:fillRect l="-26190" r="-23810"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8EE02B9-4BC2-4872-B757-6BFE06ED0E1E}"/>
                  </a:ext>
                </a:extLst>
              </p:cNvPr>
              <p:cNvSpPr txBox="1"/>
              <p:nvPr/>
            </p:nvSpPr>
            <p:spPr>
              <a:xfrm>
                <a:off x="2351319" y="2084832"/>
                <a:ext cx="41678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0.435098630498232345781…</m:t>
                      </m:r>
                    </m:oMath>
                  </m:oMathPara>
                </a14:m>
                <a:endParaRPr lang="en-US" sz="2400" dirty="0"/>
              </a:p>
            </p:txBody>
          </p:sp>
        </mc:Choice>
        <mc:Fallback xmlns="">
          <p:sp>
            <p:nvSpPr>
              <p:cNvPr id="7" name="TextBox 6">
                <a:extLst>
                  <a:ext uri="{FF2B5EF4-FFF2-40B4-BE49-F238E27FC236}">
                    <a16:creationId xmlns:a16="http://schemas.microsoft.com/office/drawing/2014/main" id="{98EE02B9-4BC2-4872-B757-6BFE06ED0E1E}"/>
                  </a:ext>
                </a:extLst>
              </p:cNvPr>
              <p:cNvSpPr txBox="1">
                <a:spLocks noRot="1" noChangeAspect="1" noMove="1" noResize="1" noEditPoints="1" noAdjustHandles="1" noChangeArrowheads="1" noChangeShapeType="1" noTextEdit="1"/>
              </p:cNvSpPr>
              <p:nvPr/>
            </p:nvSpPr>
            <p:spPr>
              <a:xfrm>
                <a:off x="2351319" y="2084832"/>
                <a:ext cx="4167808" cy="369332"/>
              </a:xfrm>
              <a:prstGeom prst="rect">
                <a:avLst/>
              </a:prstGeom>
              <a:blipFill>
                <a:blip r:embed="rId3"/>
                <a:stretch>
                  <a:fillRect l="-1171"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DD74982-3A74-46D1-9833-E0059FAC1219}"/>
                  </a:ext>
                </a:extLst>
              </p:cNvPr>
              <p:cNvSpPr txBox="1"/>
              <p:nvPr/>
            </p:nvSpPr>
            <p:spPr>
              <a:xfrm>
                <a:off x="1560285" y="2614603"/>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m:t>
                      </m:r>
                    </m:oMath>
                  </m:oMathPara>
                </a14:m>
                <a:endParaRPr lang="en-US" sz="2400" dirty="0"/>
              </a:p>
            </p:txBody>
          </p:sp>
        </mc:Choice>
        <mc:Fallback xmlns="">
          <p:sp>
            <p:nvSpPr>
              <p:cNvPr id="8" name="TextBox 7">
                <a:extLst>
                  <a:ext uri="{FF2B5EF4-FFF2-40B4-BE49-F238E27FC236}">
                    <a16:creationId xmlns:a16="http://schemas.microsoft.com/office/drawing/2014/main" id="{CDD74982-3A74-46D1-9833-E0059FAC1219}"/>
                  </a:ext>
                </a:extLst>
              </p:cNvPr>
              <p:cNvSpPr txBox="1">
                <a:spLocks noRot="1" noChangeAspect="1" noMove="1" noResize="1" noEditPoints="1" noAdjustHandles="1" noChangeArrowheads="1" noChangeShapeType="1" noTextEdit="1"/>
              </p:cNvSpPr>
              <p:nvPr/>
            </p:nvSpPr>
            <p:spPr>
              <a:xfrm>
                <a:off x="1560285" y="2614603"/>
                <a:ext cx="254878" cy="369332"/>
              </a:xfrm>
              <a:prstGeom prst="rect">
                <a:avLst/>
              </a:prstGeom>
              <a:blipFill>
                <a:blip r:embed="rId4"/>
                <a:stretch>
                  <a:fillRect l="-26190" r="-23810"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E236F6-4D66-4F5B-8190-8AEE6C72B371}"/>
                  </a:ext>
                </a:extLst>
              </p:cNvPr>
              <p:cNvSpPr txBox="1"/>
              <p:nvPr/>
            </p:nvSpPr>
            <p:spPr>
              <a:xfrm>
                <a:off x="2351319" y="2614603"/>
                <a:ext cx="41678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0.987098704529043538945…</m:t>
                      </m:r>
                    </m:oMath>
                  </m:oMathPara>
                </a14:m>
                <a:endParaRPr lang="en-US" sz="2400" dirty="0"/>
              </a:p>
            </p:txBody>
          </p:sp>
        </mc:Choice>
        <mc:Fallback xmlns="">
          <p:sp>
            <p:nvSpPr>
              <p:cNvPr id="9" name="TextBox 8">
                <a:extLst>
                  <a:ext uri="{FF2B5EF4-FFF2-40B4-BE49-F238E27FC236}">
                    <a16:creationId xmlns:a16="http://schemas.microsoft.com/office/drawing/2014/main" id="{F1E236F6-4D66-4F5B-8190-8AEE6C72B371}"/>
                  </a:ext>
                </a:extLst>
              </p:cNvPr>
              <p:cNvSpPr txBox="1">
                <a:spLocks noRot="1" noChangeAspect="1" noMove="1" noResize="1" noEditPoints="1" noAdjustHandles="1" noChangeArrowheads="1" noChangeShapeType="1" noTextEdit="1"/>
              </p:cNvSpPr>
              <p:nvPr/>
            </p:nvSpPr>
            <p:spPr>
              <a:xfrm>
                <a:off x="2351319" y="2614603"/>
                <a:ext cx="4167808" cy="369332"/>
              </a:xfrm>
              <a:prstGeom prst="rect">
                <a:avLst/>
              </a:prstGeom>
              <a:blipFill>
                <a:blip r:embed="rId5"/>
                <a:stretch>
                  <a:fillRect l="-1171"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C89D07-94DA-497D-B2B8-6DD708C87189}"/>
                  </a:ext>
                </a:extLst>
              </p:cNvPr>
              <p:cNvSpPr txBox="1"/>
              <p:nvPr/>
            </p:nvSpPr>
            <p:spPr>
              <a:xfrm>
                <a:off x="1560285" y="3173503"/>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3</m:t>
                      </m:r>
                    </m:oMath>
                  </m:oMathPara>
                </a14:m>
                <a:endParaRPr lang="en-US" sz="2400" dirty="0"/>
              </a:p>
            </p:txBody>
          </p:sp>
        </mc:Choice>
        <mc:Fallback xmlns="">
          <p:sp>
            <p:nvSpPr>
              <p:cNvPr id="10" name="TextBox 9">
                <a:extLst>
                  <a:ext uri="{FF2B5EF4-FFF2-40B4-BE49-F238E27FC236}">
                    <a16:creationId xmlns:a16="http://schemas.microsoft.com/office/drawing/2014/main" id="{0BC89D07-94DA-497D-B2B8-6DD708C87189}"/>
                  </a:ext>
                </a:extLst>
              </p:cNvPr>
              <p:cNvSpPr txBox="1">
                <a:spLocks noRot="1" noChangeAspect="1" noMove="1" noResize="1" noEditPoints="1" noAdjustHandles="1" noChangeArrowheads="1" noChangeShapeType="1" noTextEdit="1"/>
              </p:cNvSpPr>
              <p:nvPr/>
            </p:nvSpPr>
            <p:spPr>
              <a:xfrm>
                <a:off x="1560285" y="3173503"/>
                <a:ext cx="254878" cy="369332"/>
              </a:xfrm>
              <a:prstGeom prst="rect">
                <a:avLst/>
              </a:prstGeom>
              <a:blipFill>
                <a:blip r:embed="rId6"/>
                <a:stretch>
                  <a:fillRect l="-26190" r="-23810"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3E85ABD-2A36-4A18-9916-AB90EE0F8979}"/>
                  </a:ext>
                </a:extLst>
              </p:cNvPr>
              <p:cNvSpPr txBox="1"/>
              <p:nvPr/>
            </p:nvSpPr>
            <p:spPr>
              <a:xfrm>
                <a:off x="2351319" y="3173503"/>
                <a:ext cx="41678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0.645362450874562984353…</m:t>
                      </m:r>
                    </m:oMath>
                  </m:oMathPara>
                </a14:m>
                <a:endParaRPr lang="en-US" sz="2400" dirty="0"/>
              </a:p>
            </p:txBody>
          </p:sp>
        </mc:Choice>
        <mc:Fallback xmlns="">
          <p:sp>
            <p:nvSpPr>
              <p:cNvPr id="11" name="TextBox 10">
                <a:extLst>
                  <a:ext uri="{FF2B5EF4-FFF2-40B4-BE49-F238E27FC236}">
                    <a16:creationId xmlns:a16="http://schemas.microsoft.com/office/drawing/2014/main" id="{33E85ABD-2A36-4A18-9916-AB90EE0F8979}"/>
                  </a:ext>
                </a:extLst>
              </p:cNvPr>
              <p:cNvSpPr txBox="1">
                <a:spLocks noRot="1" noChangeAspect="1" noMove="1" noResize="1" noEditPoints="1" noAdjustHandles="1" noChangeArrowheads="1" noChangeShapeType="1" noTextEdit="1"/>
              </p:cNvSpPr>
              <p:nvPr/>
            </p:nvSpPr>
            <p:spPr>
              <a:xfrm>
                <a:off x="2351319" y="3173503"/>
                <a:ext cx="4167808" cy="369332"/>
              </a:xfrm>
              <a:prstGeom prst="rect">
                <a:avLst/>
              </a:prstGeom>
              <a:blipFill>
                <a:blip r:embed="rId7"/>
                <a:stretch>
                  <a:fillRect l="-1171"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5923307-778D-4F8A-B0E0-3CFC1D4F6748}"/>
                  </a:ext>
                </a:extLst>
              </p:cNvPr>
              <p:cNvSpPr txBox="1"/>
              <p:nvPr/>
            </p:nvSpPr>
            <p:spPr>
              <a:xfrm>
                <a:off x="1560285" y="3732404"/>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4</m:t>
                      </m:r>
                    </m:oMath>
                  </m:oMathPara>
                </a14:m>
                <a:endParaRPr lang="en-US" sz="2400" dirty="0"/>
              </a:p>
            </p:txBody>
          </p:sp>
        </mc:Choice>
        <mc:Fallback xmlns="">
          <p:sp>
            <p:nvSpPr>
              <p:cNvPr id="12" name="TextBox 11">
                <a:extLst>
                  <a:ext uri="{FF2B5EF4-FFF2-40B4-BE49-F238E27FC236}">
                    <a16:creationId xmlns:a16="http://schemas.microsoft.com/office/drawing/2014/main" id="{35923307-778D-4F8A-B0E0-3CFC1D4F6748}"/>
                  </a:ext>
                </a:extLst>
              </p:cNvPr>
              <p:cNvSpPr txBox="1">
                <a:spLocks noRot="1" noChangeAspect="1" noMove="1" noResize="1" noEditPoints="1" noAdjustHandles="1" noChangeArrowheads="1" noChangeShapeType="1" noTextEdit="1"/>
              </p:cNvSpPr>
              <p:nvPr/>
            </p:nvSpPr>
            <p:spPr>
              <a:xfrm>
                <a:off x="1560285" y="3732404"/>
                <a:ext cx="254878" cy="369332"/>
              </a:xfrm>
              <a:prstGeom prst="rect">
                <a:avLst/>
              </a:prstGeom>
              <a:blipFill>
                <a:blip r:embed="rId8"/>
                <a:stretch>
                  <a:fillRect l="-26190" r="-23810"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0561226-B9EB-4643-829D-5BC75BD7A4B8}"/>
                  </a:ext>
                </a:extLst>
              </p:cNvPr>
              <p:cNvSpPr txBox="1"/>
              <p:nvPr/>
            </p:nvSpPr>
            <p:spPr>
              <a:xfrm>
                <a:off x="2351319" y="3732404"/>
                <a:ext cx="41678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0.878672341113352837429…</m:t>
                      </m:r>
                    </m:oMath>
                  </m:oMathPara>
                </a14:m>
                <a:endParaRPr lang="en-US" sz="2400" dirty="0"/>
              </a:p>
            </p:txBody>
          </p:sp>
        </mc:Choice>
        <mc:Fallback xmlns="">
          <p:sp>
            <p:nvSpPr>
              <p:cNvPr id="13" name="TextBox 12">
                <a:extLst>
                  <a:ext uri="{FF2B5EF4-FFF2-40B4-BE49-F238E27FC236}">
                    <a16:creationId xmlns:a16="http://schemas.microsoft.com/office/drawing/2014/main" id="{60561226-B9EB-4643-829D-5BC75BD7A4B8}"/>
                  </a:ext>
                </a:extLst>
              </p:cNvPr>
              <p:cNvSpPr txBox="1">
                <a:spLocks noRot="1" noChangeAspect="1" noMove="1" noResize="1" noEditPoints="1" noAdjustHandles="1" noChangeArrowheads="1" noChangeShapeType="1" noTextEdit="1"/>
              </p:cNvSpPr>
              <p:nvPr/>
            </p:nvSpPr>
            <p:spPr>
              <a:xfrm>
                <a:off x="2351319" y="3732404"/>
                <a:ext cx="4167808" cy="369332"/>
              </a:xfrm>
              <a:prstGeom prst="rect">
                <a:avLst/>
              </a:prstGeom>
              <a:blipFill>
                <a:blip r:embed="rId9"/>
                <a:stretch>
                  <a:fillRect l="-1171"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260026B-BFCE-4CD4-AC2B-1F4BAD369BF3}"/>
                  </a:ext>
                </a:extLst>
              </p:cNvPr>
              <p:cNvSpPr txBox="1"/>
              <p:nvPr/>
            </p:nvSpPr>
            <p:spPr>
              <a:xfrm>
                <a:off x="1560285" y="4291305"/>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5</m:t>
                      </m:r>
                    </m:oMath>
                  </m:oMathPara>
                </a14:m>
                <a:endParaRPr lang="en-US" sz="2400" dirty="0"/>
              </a:p>
            </p:txBody>
          </p:sp>
        </mc:Choice>
        <mc:Fallback xmlns="">
          <p:sp>
            <p:nvSpPr>
              <p:cNvPr id="14" name="TextBox 13">
                <a:extLst>
                  <a:ext uri="{FF2B5EF4-FFF2-40B4-BE49-F238E27FC236}">
                    <a16:creationId xmlns:a16="http://schemas.microsoft.com/office/drawing/2014/main" id="{6260026B-BFCE-4CD4-AC2B-1F4BAD369BF3}"/>
                  </a:ext>
                </a:extLst>
              </p:cNvPr>
              <p:cNvSpPr txBox="1">
                <a:spLocks noRot="1" noChangeAspect="1" noMove="1" noResize="1" noEditPoints="1" noAdjustHandles="1" noChangeArrowheads="1" noChangeShapeType="1" noTextEdit="1"/>
              </p:cNvSpPr>
              <p:nvPr/>
            </p:nvSpPr>
            <p:spPr>
              <a:xfrm>
                <a:off x="1560285" y="4291305"/>
                <a:ext cx="254878" cy="369332"/>
              </a:xfrm>
              <a:prstGeom prst="rect">
                <a:avLst/>
              </a:prstGeom>
              <a:blipFill>
                <a:blip r:embed="rId10"/>
                <a:stretch>
                  <a:fillRect l="-28571" r="-26190"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2BEA010-3D33-4BDC-AA38-8F34EE0F9B63}"/>
                  </a:ext>
                </a:extLst>
              </p:cNvPr>
              <p:cNvSpPr txBox="1"/>
              <p:nvPr/>
            </p:nvSpPr>
            <p:spPr>
              <a:xfrm>
                <a:off x="2351319" y="4291305"/>
                <a:ext cx="41678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0.112105400340053467867…</m:t>
                      </m:r>
                    </m:oMath>
                  </m:oMathPara>
                </a14:m>
                <a:endParaRPr lang="en-US" sz="2400" dirty="0"/>
              </a:p>
            </p:txBody>
          </p:sp>
        </mc:Choice>
        <mc:Fallback xmlns="">
          <p:sp>
            <p:nvSpPr>
              <p:cNvPr id="15" name="TextBox 14">
                <a:extLst>
                  <a:ext uri="{FF2B5EF4-FFF2-40B4-BE49-F238E27FC236}">
                    <a16:creationId xmlns:a16="http://schemas.microsoft.com/office/drawing/2014/main" id="{62BEA010-3D33-4BDC-AA38-8F34EE0F9B63}"/>
                  </a:ext>
                </a:extLst>
              </p:cNvPr>
              <p:cNvSpPr txBox="1">
                <a:spLocks noRot="1" noChangeAspect="1" noMove="1" noResize="1" noEditPoints="1" noAdjustHandles="1" noChangeArrowheads="1" noChangeShapeType="1" noTextEdit="1"/>
              </p:cNvSpPr>
              <p:nvPr/>
            </p:nvSpPr>
            <p:spPr>
              <a:xfrm>
                <a:off x="2351319" y="4291305"/>
                <a:ext cx="4167808" cy="369332"/>
              </a:xfrm>
              <a:prstGeom prst="rect">
                <a:avLst/>
              </a:prstGeom>
              <a:blipFill>
                <a:blip r:embed="rId11"/>
                <a:stretch>
                  <a:fillRect l="-1171" b="-6557"/>
                </a:stretch>
              </a:blipFill>
            </p:spPr>
            <p:txBody>
              <a:bodyPr/>
              <a:lstStyle/>
              <a:p>
                <a:r>
                  <a:rPr lang="en-US">
                    <a:noFill/>
                  </a:rPr>
                  <a:t> </a:t>
                </a:r>
              </a:p>
            </p:txBody>
          </p:sp>
        </mc:Fallback>
      </mc:AlternateContent>
      <p:sp>
        <p:nvSpPr>
          <p:cNvPr id="16" name="Oval 15">
            <a:extLst>
              <a:ext uri="{FF2B5EF4-FFF2-40B4-BE49-F238E27FC236}">
                <a16:creationId xmlns:a16="http://schemas.microsoft.com/office/drawing/2014/main" id="{C81BDC4E-2C5E-4583-8815-E2A7759FBC14}"/>
              </a:ext>
            </a:extLst>
          </p:cNvPr>
          <p:cNvSpPr/>
          <p:nvPr/>
        </p:nvSpPr>
        <p:spPr>
          <a:xfrm>
            <a:off x="1658461" y="489592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52CEC10-4AB1-43EE-A475-532689EB5D1A}"/>
              </a:ext>
            </a:extLst>
          </p:cNvPr>
          <p:cNvSpPr/>
          <p:nvPr/>
        </p:nvSpPr>
        <p:spPr>
          <a:xfrm>
            <a:off x="1660586" y="510835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F8BA0B8-9BA2-45F1-AEAB-960DA5C07D52}"/>
              </a:ext>
            </a:extLst>
          </p:cNvPr>
          <p:cNvSpPr/>
          <p:nvPr/>
        </p:nvSpPr>
        <p:spPr>
          <a:xfrm>
            <a:off x="1658461" y="53207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989D76B-BEB0-4865-AB77-14A51022E77E}"/>
              </a:ext>
            </a:extLst>
          </p:cNvPr>
          <p:cNvSpPr/>
          <p:nvPr/>
        </p:nvSpPr>
        <p:spPr>
          <a:xfrm>
            <a:off x="4169665" y="485020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3063CC3-BF90-439D-BC9F-8CC7232D663C}"/>
              </a:ext>
            </a:extLst>
          </p:cNvPr>
          <p:cNvSpPr/>
          <p:nvPr/>
        </p:nvSpPr>
        <p:spPr>
          <a:xfrm>
            <a:off x="4171790" y="506263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53833A2-B3A4-41AB-813D-9611DA2193A6}"/>
              </a:ext>
            </a:extLst>
          </p:cNvPr>
          <p:cNvSpPr/>
          <p:nvPr/>
        </p:nvSpPr>
        <p:spPr>
          <a:xfrm>
            <a:off x="4169665" y="527506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6DDEC932-603E-445C-9AD5-72FD6762314E}"/>
              </a:ext>
            </a:extLst>
          </p:cNvPr>
          <p:cNvCxnSpPr>
            <a:stCxn id="4" idx="3"/>
            <a:endCxn id="7" idx="1"/>
          </p:cNvCxnSpPr>
          <p:nvPr/>
        </p:nvCxnSpPr>
        <p:spPr>
          <a:xfrm>
            <a:off x="1815162" y="2269498"/>
            <a:ext cx="53615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862CD2D-771C-403F-B6C8-A822B7B741A6}"/>
              </a:ext>
            </a:extLst>
          </p:cNvPr>
          <p:cNvCxnSpPr/>
          <p:nvPr/>
        </p:nvCxnSpPr>
        <p:spPr>
          <a:xfrm>
            <a:off x="1815162" y="2784756"/>
            <a:ext cx="53615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5AF182C-72B8-4379-848E-329B9745B1F4}"/>
              </a:ext>
            </a:extLst>
          </p:cNvPr>
          <p:cNvCxnSpPr/>
          <p:nvPr/>
        </p:nvCxnSpPr>
        <p:spPr>
          <a:xfrm>
            <a:off x="1815162" y="3367504"/>
            <a:ext cx="53615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DBE91E5-3BA7-4807-9B09-56FE55A18E29}"/>
              </a:ext>
            </a:extLst>
          </p:cNvPr>
          <p:cNvCxnSpPr/>
          <p:nvPr/>
        </p:nvCxnSpPr>
        <p:spPr>
          <a:xfrm>
            <a:off x="1815162" y="3902355"/>
            <a:ext cx="53615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7C97DB2-310A-48C3-A59F-350ECA6F775D}"/>
              </a:ext>
            </a:extLst>
          </p:cNvPr>
          <p:cNvCxnSpPr/>
          <p:nvPr/>
        </p:nvCxnSpPr>
        <p:spPr>
          <a:xfrm>
            <a:off x="1815162" y="4468412"/>
            <a:ext cx="53615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D276D39-0D0D-48AD-BEDD-B0DEDE4A91CE}"/>
                  </a:ext>
                </a:extLst>
              </p:cNvPr>
              <p:cNvSpPr txBox="1"/>
              <p:nvPr/>
            </p:nvSpPr>
            <p:spPr>
              <a:xfrm>
                <a:off x="2351319" y="5757079"/>
                <a:ext cx="4873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0.5</m:t>
                      </m:r>
                    </m:oMath>
                  </m:oMathPara>
                </a14:m>
                <a:endParaRPr lang="en-US" sz="2400" dirty="0">
                  <a:solidFill>
                    <a:srgbClr val="FF0000"/>
                  </a:solidFill>
                </a:endParaRPr>
              </a:p>
            </p:txBody>
          </p:sp>
        </mc:Choice>
        <mc:Fallback xmlns="">
          <p:sp>
            <p:nvSpPr>
              <p:cNvPr id="28" name="TextBox 27">
                <a:extLst>
                  <a:ext uri="{FF2B5EF4-FFF2-40B4-BE49-F238E27FC236}">
                    <a16:creationId xmlns:a16="http://schemas.microsoft.com/office/drawing/2014/main" id="{CD276D39-0D0D-48AD-BEDD-B0DEDE4A91CE}"/>
                  </a:ext>
                </a:extLst>
              </p:cNvPr>
              <p:cNvSpPr txBox="1">
                <a:spLocks noRot="1" noChangeAspect="1" noMove="1" noResize="1" noEditPoints="1" noAdjustHandles="1" noChangeArrowheads="1" noChangeShapeType="1" noTextEdit="1"/>
              </p:cNvSpPr>
              <p:nvPr/>
            </p:nvSpPr>
            <p:spPr>
              <a:xfrm>
                <a:off x="2351319" y="5757079"/>
                <a:ext cx="487313" cy="369332"/>
              </a:xfrm>
              <a:prstGeom prst="rect">
                <a:avLst/>
              </a:prstGeom>
              <a:blipFill>
                <a:blip r:embed="rId12"/>
                <a:stretch>
                  <a:fillRect l="-13750" r="-13750" b="-8197"/>
                </a:stretch>
              </a:blipFill>
            </p:spPr>
            <p:txBody>
              <a:bodyPr/>
              <a:lstStyle/>
              <a:p>
                <a:r>
                  <a:rPr lang="en-US">
                    <a:noFill/>
                  </a:rPr>
                  <a:t> </a:t>
                </a:r>
              </a:p>
            </p:txBody>
          </p:sp>
        </mc:Fallback>
      </mc:AlternateContent>
      <p:sp>
        <p:nvSpPr>
          <p:cNvPr id="29" name="Oval 28">
            <a:extLst>
              <a:ext uri="{FF2B5EF4-FFF2-40B4-BE49-F238E27FC236}">
                <a16:creationId xmlns:a16="http://schemas.microsoft.com/office/drawing/2014/main" id="{50B7A093-B157-4C94-868B-0ED69D973203}"/>
              </a:ext>
            </a:extLst>
          </p:cNvPr>
          <p:cNvSpPr/>
          <p:nvPr/>
        </p:nvSpPr>
        <p:spPr>
          <a:xfrm>
            <a:off x="2606196" y="2056888"/>
            <a:ext cx="254877" cy="4578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E168689-772A-4CEF-8488-134B87551771}"/>
              </a:ext>
            </a:extLst>
          </p:cNvPr>
          <p:cNvSpPr/>
          <p:nvPr/>
        </p:nvSpPr>
        <p:spPr>
          <a:xfrm>
            <a:off x="3100556" y="3701142"/>
            <a:ext cx="254877" cy="4578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EF271DC-5BCB-4D8E-9749-07F2118423D0}"/>
              </a:ext>
            </a:extLst>
          </p:cNvPr>
          <p:cNvSpPr/>
          <p:nvPr/>
        </p:nvSpPr>
        <p:spPr>
          <a:xfrm>
            <a:off x="2773109" y="2557311"/>
            <a:ext cx="254877" cy="4578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BB22CBA-9213-4BA8-AB0D-5E8C708995EA}"/>
              </a:ext>
            </a:extLst>
          </p:cNvPr>
          <p:cNvSpPr/>
          <p:nvPr/>
        </p:nvSpPr>
        <p:spPr>
          <a:xfrm>
            <a:off x="2929576" y="3130965"/>
            <a:ext cx="254877" cy="4578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8E3D165-CA33-48A4-AC32-83E1B7689425}"/>
              </a:ext>
            </a:extLst>
          </p:cNvPr>
          <p:cNvSpPr/>
          <p:nvPr/>
        </p:nvSpPr>
        <p:spPr>
          <a:xfrm>
            <a:off x="3283742" y="4259383"/>
            <a:ext cx="254877" cy="4578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E7B5CB1-DDD1-4198-8B20-46FBDB46A429}"/>
                  </a:ext>
                </a:extLst>
              </p:cNvPr>
              <p:cNvSpPr txBox="1"/>
              <p:nvPr/>
            </p:nvSpPr>
            <p:spPr>
              <a:xfrm>
                <a:off x="2752219" y="5757079"/>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9</m:t>
                      </m:r>
                    </m:oMath>
                  </m:oMathPara>
                </a14:m>
                <a:endParaRPr lang="en-US" sz="2400" dirty="0">
                  <a:solidFill>
                    <a:srgbClr val="FF0000"/>
                  </a:solidFill>
                </a:endParaRPr>
              </a:p>
            </p:txBody>
          </p:sp>
        </mc:Choice>
        <mc:Fallback xmlns="">
          <p:sp>
            <p:nvSpPr>
              <p:cNvPr id="34" name="TextBox 33">
                <a:extLst>
                  <a:ext uri="{FF2B5EF4-FFF2-40B4-BE49-F238E27FC236}">
                    <a16:creationId xmlns:a16="http://schemas.microsoft.com/office/drawing/2014/main" id="{DE7B5CB1-DDD1-4198-8B20-46FBDB46A429}"/>
                  </a:ext>
                </a:extLst>
              </p:cNvPr>
              <p:cNvSpPr txBox="1">
                <a:spLocks noRot="1" noChangeAspect="1" noMove="1" noResize="1" noEditPoints="1" noAdjustHandles="1" noChangeArrowheads="1" noChangeShapeType="1" noTextEdit="1"/>
              </p:cNvSpPr>
              <p:nvPr/>
            </p:nvSpPr>
            <p:spPr>
              <a:xfrm>
                <a:off x="2752219" y="5757079"/>
                <a:ext cx="254878" cy="369332"/>
              </a:xfrm>
              <a:prstGeom prst="rect">
                <a:avLst/>
              </a:prstGeom>
              <a:blipFill>
                <a:blip r:embed="rId13"/>
                <a:stretch>
                  <a:fillRect l="-23810" r="-26190"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FC71D52-ACAB-4C89-B9E3-8DCC6DD6DE89}"/>
                  </a:ext>
                </a:extLst>
              </p:cNvPr>
              <p:cNvSpPr txBox="1"/>
              <p:nvPr/>
            </p:nvSpPr>
            <p:spPr>
              <a:xfrm>
                <a:off x="2867026" y="5757079"/>
                <a:ext cx="39406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6</m:t>
                      </m:r>
                    </m:oMath>
                  </m:oMathPara>
                </a14:m>
                <a:endParaRPr lang="en-US" sz="2400" dirty="0">
                  <a:solidFill>
                    <a:srgbClr val="FF0000"/>
                  </a:solidFill>
                </a:endParaRPr>
              </a:p>
            </p:txBody>
          </p:sp>
        </mc:Choice>
        <mc:Fallback xmlns="">
          <p:sp>
            <p:nvSpPr>
              <p:cNvPr id="35" name="TextBox 34">
                <a:extLst>
                  <a:ext uri="{FF2B5EF4-FFF2-40B4-BE49-F238E27FC236}">
                    <a16:creationId xmlns:a16="http://schemas.microsoft.com/office/drawing/2014/main" id="{6FC71D52-ACAB-4C89-B9E3-8DCC6DD6DE89}"/>
                  </a:ext>
                </a:extLst>
              </p:cNvPr>
              <p:cNvSpPr txBox="1">
                <a:spLocks noRot="1" noChangeAspect="1" noMove="1" noResize="1" noEditPoints="1" noAdjustHandles="1" noChangeArrowheads="1" noChangeShapeType="1" noTextEdit="1"/>
              </p:cNvSpPr>
              <p:nvPr/>
            </p:nvSpPr>
            <p:spPr>
              <a:xfrm>
                <a:off x="2867026" y="5757079"/>
                <a:ext cx="394068" cy="369332"/>
              </a:xfrm>
              <a:prstGeom prst="rect">
                <a:avLst/>
              </a:prstGeom>
              <a:blipFill>
                <a:blip r:embed="rId14"/>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7279E5A-B840-4CCF-A8E4-45571151B65D}"/>
                  </a:ext>
                </a:extLst>
              </p:cNvPr>
              <p:cNvSpPr txBox="1"/>
              <p:nvPr/>
            </p:nvSpPr>
            <p:spPr>
              <a:xfrm>
                <a:off x="3070344" y="5757079"/>
                <a:ext cx="39406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7</m:t>
                      </m:r>
                    </m:oMath>
                  </m:oMathPara>
                </a14:m>
                <a:endParaRPr lang="en-US" sz="2400" dirty="0">
                  <a:solidFill>
                    <a:srgbClr val="FF0000"/>
                  </a:solidFill>
                </a:endParaRPr>
              </a:p>
            </p:txBody>
          </p:sp>
        </mc:Choice>
        <mc:Fallback xmlns="">
          <p:sp>
            <p:nvSpPr>
              <p:cNvPr id="36" name="TextBox 35">
                <a:extLst>
                  <a:ext uri="{FF2B5EF4-FFF2-40B4-BE49-F238E27FC236}">
                    <a16:creationId xmlns:a16="http://schemas.microsoft.com/office/drawing/2014/main" id="{E7279E5A-B840-4CCF-A8E4-45571151B65D}"/>
                  </a:ext>
                </a:extLst>
              </p:cNvPr>
              <p:cNvSpPr txBox="1">
                <a:spLocks noRot="1" noChangeAspect="1" noMove="1" noResize="1" noEditPoints="1" noAdjustHandles="1" noChangeArrowheads="1" noChangeShapeType="1" noTextEdit="1"/>
              </p:cNvSpPr>
              <p:nvPr/>
            </p:nvSpPr>
            <p:spPr>
              <a:xfrm>
                <a:off x="3070344" y="5757079"/>
                <a:ext cx="394068" cy="369332"/>
              </a:xfrm>
              <a:prstGeom prst="rect">
                <a:avLst/>
              </a:prstGeom>
              <a:blipFill>
                <a:blip r:embed="rId15"/>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88DD485-DBB0-43E4-88C4-FF7CC3CF0923}"/>
                  </a:ext>
                </a:extLst>
              </p:cNvPr>
              <p:cNvSpPr txBox="1"/>
              <p:nvPr/>
            </p:nvSpPr>
            <p:spPr>
              <a:xfrm>
                <a:off x="3341806" y="5758461"/>
                <a:ext cx="701306" cy="369332"/>
              </a:xfrm>
              <a:prstGeom prst="rect">
                <a:avLst/>
              </a:prstGeom>
              <a:noFill/>
            </p:spPr>
            <p:txBody>
              <a:bodyPr wrap="square" lIns="0" tIns="0" rIns="0" bIns="0" rtlCol="0">
                <a:spAutoFit/>
              </a:bodyPr>
              <a:lstStyle/>
              <a:p>
                <a14:m>
                  <m:oMath xmlns:m="http://schemas.openxmlformats.org/officeDocument/2006/math">
                    <m:r>
                      <a:rPr lang="en-US" sz="2400" b="0" i="1" smtClean="0">
                        <a:solidFill>
                          <a:srgbClr val="FF0000"/>
                        </a:solidFill>
                        <a:latin typeface="Cambria Math" panose="02040503050406030204" pitchFamily="18" charset="0"/>
                      </a:rPr>
                      <m:t>1</m:t>
                    </m:r>
                  </m:oMath>
                </a14:m>
                <a:r>
                  <a:rPr lang="en-US" sz="2400" dirty="0">
                    <a:solidFill>
                      <a:srgbClr val="FF0000"/>
                    </a:solidFill>
                  </a:rPr>
                  <a:t>…</a:t>
                </a:r>
              </a:p>
            </p:txBody>
          </p:sp>
        </mc:Choice>
        <mc:Fallback xmlns="">
          <p:sp>
            <p:nvSpPr>
              <p:cNvPr id="37" name="TextBox 36">
                <a:extLst>
                  <a:ext uri="{FF2B5EF4-FFF2-40B4-BE49-F238E27FC236}">
                    <a16:creationId xmlns:a16="http://schemas.microsoft.com/office/drawing/2014/main" id="{388DD485-DBB0-43E4-88C4-FF7CC3CF0923}"/>
                  </a:ext>
                </a:extLst>
              </p:cNvPr>
              <p:cNvSpPr txBox="1">
                <a:spLocks noRot="1" noChangeAspect="1" noMove="1" noResize="1" noEditPoints="1" noAdjustHandles="1" noChangeArrowheads="1" noChangeShapeType="1" noTextEdit="1"/>
              </p:cNvSpPr>
              <p:nvPr/>
            </p:nvSpPr>
            <p:spPr>
              <a:xfrm>
                <a:off x="3341806" y="5758461"/>
                <a:ext cx="701306" cy="369332"/>
              </a:xfrm>
              <a:prstGeom prst="rect">
                <a:avLst/>
              </a:prstGeom>
              <a:blipFill>
                <a:blip r:embed="rId16"/>
                <a:stretch>
                  <a:fillRect l="-14783" t="-26667" b="-50000"/>
                </a:stretch>
              </a:blipFill>
            </p:spPr>
            <p:txBody>
              <a:bodyPr/>
              <a:lstStyle/>
              <a:p>
                <a:r>
                  <a:rPr lang="en-US">
                    <a:noFill/>
                  </a:rPr>
                  <a:t> </a:t>
                </a:r>
              </a:p>
            </p:txBody>
          </p:sp>
        </mc:Fallback>
      </mc:AlternateContent>
      <p:cxnSp>
        <p:nvCxnSpPr>
          <p:cNvPr id="41" name="Connector: Curved 40">
            <a:extLst>
              <a:ext uri="{FF2B5EF4-FFF2-40B4-BE49-F238E27FC236}">
                <a16:creationId xmlns:a16="http://schemas.microsoft.com/office/drawing/2014/main" id="{4715445D-D794-4550-8B90-47E8D6E9E2F8}"/>
              </a:ext>
            </a:extLst>
          </p:cNvPr>
          <p:cNvCxnSpPr>
            <a:cxnSpLocks/>
          </p:cNvCxnSpPr>
          <p:nvPr/>
        </p:nvCxnSpPr>
        <p:spPr>
          <a:xfrm rot="10800000" flipV="1">
            <a:off x="4009341" y="3565240"/>
            <a:ext cx="3795179" cy="2415858"/>
          </a:xfrm>
          <a:prstGeom prst="curvedConnector3">
            <a:avLst>
              <a:gd name="adj1" fmla="val 21317"/>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29FE555-631D-4DF7-9FC3-00114544DC97}"/>
              </a:ext>
            </a:extLst>
          </p:cNvPr>
          <p:cNvSpPr txBox="1"/>
          <p:nvPr/>
        </p:nvSpPr>
        <p:spPr>
          <a:xfrm>
            <a:off x="7804520" y="3204920"/>
            <a:ext cx="3188294" cy="954107"/>
          </a:xfrm>
          <a:prstGeom prst="rect">
            <a:avLst/>
          </a:prstGeom>
          <a:noFill/>
        </p:spPr>
        <p:txBody>
          <a:bodyPr wrap="square" rtlCol="0">
            <a:spAutoFit/>
          </a:bodyPr>
          <a:lstStyle/>
          <a:p>
            <a:r>
              <a:rPr lang="en-US" sz="2800" dirty="0"/>
              <a:t>This number is not on the list!</a:t>
            </a:r>
          </a:p>
        </p:txBody>
      </p:sp>
    </p:spTree>
    <p:extLst>
      <p:ext uri="{BB962C8B-B14F-4D97-AF65-F5344CB8AC3E}">
        <p14:creationId xmlns:p14="http://schemas.microsoft.com/office/powerpoint/2010/main" val="384826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20" grpId="0" animBg="1"/>
      <p:bldP spid="21" grpId="0" animBg="1"/>
      <p:bldP spid="28" grpId="0"/>
      <p:bldP spid="29" grpId="0" animBg="1"/>
      <p:bldP spid="30" grpId="0" animBg="1"/>
      <p:bldP spid="31" grpId="0" animBg="1"/>
      <p:bldP spid="32" grpId="0" animBg="1"/>
      <p:bldP spid="33" grpId="0" animBg="1"/>
      <p:bldP spid="34" grpId="0"/>
      <p:bldP spid="35" grpId="0"/>
      <p:bldP spid="36" grpId="0"/>
      <p:bldP spid="37"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2" name="Straight Connector 61">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64" name="Rectangle 63">
            <a:extLst>
              <a:ext uri="{FF2B5EF4-FFF2-40B4-BE49-F238E27FC236}">
                <a16:creationId xmlns:a16="http://schemas.microsoft.com/office/drawing/2014/main" id="{B2F63790-02BE-4D55-ABCA-10CAD6091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96BAAF-FF41-4F51-88E5-1AC64CC6C9F7}"/>
              </a:ext>
            </a:extLst>
          </p:cNvPr>
          <p:cNvSpPr>
            <a:spLocks noGrp="1"/>
          </p:cNvSpPr>
          <p:nvPr>
            <p:ph type="title"/>
          </p:nvPr>
        </p:nvSpPr>
        <p:spPr>
          <a:xfrm>
            <a:off x="613611" y="648182"/>
            <a:ext cx="5370974" cy="3581063"/>
          </a:xfrm>
        </p:spPr>
        <p:txBody>
          <a:bodyPr vert="horz" lIns="91440" tIns="45720" rIns="91440" bIns="45720" rtlCol="0" anchor="b">
            <a:normAutofit/>
          </a:bodyPr>
          <a:lstStyle/>
          <a:p>
            <a:pPr algn="ctr"/>
            <a:r>
              <a:rPr lang="en-US" sz="9600" kern="1200" cap="all" spc="200" baseline="0" dirty="0">
                <a:solidFill>
                  <a:schemeClr val="tx1">
                    <a:lumMod val="95000"/>
                    <a:lumOff val="5000"/>
                  </a:schemeClr>
                </a:solidFill>
                <a:latin typeface="+mj-lt"/>
                <a:ea typeface="+mj-ea"/>
                <a:cs typeface="+mj-cs"/>
              </a:rPr>
              <a:t>We did it!</a:t>
            </a:r>
          </a:p>
        </p:txBody>
      </p:sp>
      <p:sp>
        <p:nvSpPr>
          <p:cNvPr id="3" name="Content Placeholder 2">
            <a:extLst>
              <a:ext uri="{FF2B5EF4-FFF2-40B4-BE49-F238E27FC236}">
                <a16:creationId xmlns:a16="http://schemas.microsoft.com/office/drawing/2014/main" id="{22FB424D-8A78-4364-86C0-BFB0F55BCDC7}"/>
              </a:ext>
            </a:extLst>
          </p:cNvPr>
          <p:cNvSpPr>
            <a:spLocks noGrp="1"/>
          </p:cNvSpPr>
          <p:nvPr>
            <p:ph idx="1"/>
          </p:nvPr>
        </p:nvSpPr>
        <p:spPr>
          <a:xfrm>
            <a:off x="3274" y="4433574"/>
            <a:ext cx="6443246" cy="1891019"/>
          </a:xfrm>
        </p:spPr>
        <p:txBody>
          <a:bodyPr vert="horz" lIns="91440" tIns="45720" rIns="91440" bIns="45720" rtlCol="0" anchor="t">
            <a:noAutofit/>
          </a:bodyPr>
          <a:lstStyle/>
          <a:p>
            <a:pPr marL="0" indent="0" algn="ctr">
              <a:lnSpc>
                <a:spcPct val="100000"/>
              </a:lnSpc>
              <a:spcBef>
                <a:spcPts val="0"/>
              </a:spcBef>
              <a:buNone/>
            </a:pPr>
            <a:r>
              <a:rPr lang="en-US" sz="2800" dirty="0">
                <a:solidFill>
                  <a:schemeClr val="tx1">
                    <a:lumMod val="95000"/>
                    <a:lumOff val="5000"/>
                  </a:schemeClr>
                </a:solidFill>
              </a:rPr>
              <a:t>There are more numbers between 0 and 1 than fractions on the entire number line!</a:t>
            </a:r>
          </a:p>
          <a:p>
            <a:pPr marL="0" indent="0" algn="ctr">
              <a:lnSpc>
                <a:spcPct val="100000"/>
              </a:lnSpc>
              <a:spcBef>
                <a:spcPts val="0"/>
              </a:spcBef>
              <a:buNone/>
            </a:pPr>
            <a:endParaRPr lang="en-US" sz="2800" dirty="0">
              <a:solidFill>
                <a:schemeClr val="tx1">
                  <a:lumMod val="95000"/>
                  <a:lumOff val="5000"/>
                </a:schemeClr>
              </a:solidFill>
            </a:endParaRPr>
          </a:p>
          <a:p>
            <a:pPr marL="0" indent="0" algn="ctr">
              <a:lnSpc>
                <a:spcPct val="100000"/>
              </a:lnSpc>
              <a:spcBef>
                <a:spcPts val="0"/>
              </a:spcBef>
              <a:buNone/>
            </a:pPr>
            <a:r>
              <a:rPr lang="en-US" sz="2800" dirty="0">
                <a:solidFill>
                  <a:schemeClr val="tx1">
                    <a:lumMod val="95000"/>
                    <a:lumOff val="5000"/>
                  </a:schemeClr>
                </a:solidFill>
              </a:rPr>
              <a:t>There are different sizes of infinity!!!!!</a:t>
            </a:r>
          </a:p>
        </p:txBody>
      </p:sp>
      <p:cxnSp>
        <p:nvCxnSpPr>
          <p:cNvPr id="66" name="Straight Connector 65">
            <a:extLst>
              <a:ext uri="{FF2B5EF4-FFF2-40B4-BE49-F238E27FC236}">
                <a16:creationId xmlns:a16="http://schemas.microsoft.com/office/drawing/2014/main" id="{B25F28BA-1F8F-4067-9CFA-0DBF0C7AF2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9085" y="4343196"/>
            <a:ext cx="5029200" cy="0"/>
          </a:xfrm>
          <a:prstGeom prst="line">
            <a:avLst/>
          </a:prstGeom>
          <a:ln w="19050">
            <a:solidFill>
              <a:srgbClr val="2232E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13A13D2-1872-46DA-A4B5-504E84A11A50}"/>
              </a:ext>
            </a:extLst>
          </p:cNvPr>
          <p:cNvPicPr>
            <a:picLocks noChangeAspect="1"/>
          </p:cNvPicPr>
          <p:nvPr/>
        </p:nvPicPr>
        <p:blipFill rotWithShape="1">
          <a:blip r:embed="rId2"/>
          <a:srcRect l="23149" r="24197" b="1"/>
          <a:stretch/>
        </p:blipFill>
        <p:spPr>
          <a:xfrm>
            <a:off x="6615118" y="975"/>
            <a:ext cx="5576882" cy="6858000"/>
          </a:xfrm>
          <a:prstGeom prst="rect">
            <a:avLst/>
          </a:prstGeom>
        </p:spPr>
      </p:pic>
    </p:spTree>
    <p:extLst>
      <p:ext uri="{BB962C8B-B14F-4D97-AF65-F5344CB8AC3E}">
        <p14:creationId xmlns:p14="http://schemas.microsoft.com/office/powerpoint/2010/main" val="255692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C8823-E061-4A77-BF6D-DEFB9B5A1C4F}"/>
              </a:ext>
            </a:extLst>
          </p:cNvPr>
          <p:cNvSpPr>
            <a:spLocks noGrp="1"/>
          </p:cNvSpPr>
          <p:nvPr>
            <p:ph type="title"/>
          </p:nvPr>
        </p:nvSpPr>
        <p:spPr/>
        <p:txBody>
          <a:bodyPr/>
          <a:lstStyle/>
          <a:p>
            <a:r>
              <a:rPr lang="en-US" dirty="0"/>
              <a:t>Historical reception</a:t>
            </a:r>
          </a:p>
        </p:txBody>
      </p:sp>
      <p:sp>
        <p:nvSpPr>
          <p:cNvPr id="3" name="Content Placeholder 2">
            <a:extLst>
              <a:ext uri="{FF2B5EF4-FFF2-40B4-BE49-F238E27FC236}">
                <a16:creationId xmlns:a16="http://schemas.microsoft.com/office/drawing/2014/main" id="{BDE96A24-8B68-4190-BD20-254954DEDCA7}"/>
              </a:ext>
            </a:extLst>
          </p:cNvPr>
          <p:cNvSpPr>
            <a:spLocks noGrp="1"/>
          </p:cNvSpPr>
          <p:nvPr>
            <p:ph idx="1"/>
          </p:nvPr>
        </p:nvSpPr>
        <p:spPr>
          <a:xfrm>
            <a:off x="864470" y="2245650"/>
            <a:ext cx="6187273" cy="4023360"/>
          </a:xfrm>
        </p:spPr>
        <p:txBody>
          <a:bodyPr>
            <a:normAutofit/>
          </a:bodyPr>
          <a:lstStyle/>
          <a:p>
            <a:r>
              <a:rPr lang="en-US" sz="2800" dirty="0"/>
              <a:t>Henri Poincare reportedly called Cantor’s work a “disease”</a:t>
            </a:r>
          </a:p>
          <a:p>
            <a:endParaRPr lang="en-US" sz="2800" dirty="0"/>
          </a:p>
          <a:p>
            <a:r>
              <a:rPr lang="en-US" sz="2800" dirty="0"/>
              <a:t>Leopold Kronecker called Cantor a “scientific charlatan”</a:t>
            </a:r>
          </a:p>
          <a:p>
            <a:endParaRPr lang="en-US" sz="2800" dirty="0"/>
          </a:p>
          <a:p>
            <a:r>
              <a:rPr lang="en-US" sz="2800" dirty="0"/>
              <a:t>David Hilbert: “No one shall expel us from the paradise that Cantor has created”</a:t>
            </a:r>
          </a:p>
        </p:txBody>
      </p:sp>
      <p:pic>
        <p:nvPicPr>
          <p:cNvPr id="4" name="Picture 3">
            <a:extLst>
              <a:ext uri="{FF2B5EF4-FFF2-40B4-BE49-F238E27FC236}">
                <a16:creationId xmlns:a16="http://schemas.microsoft.com/office/drawing/2014/main" id="{93EBBCA5-33E8-4CC2-9F24-04658C2EBE27}"/>
              </a:ext>
            </a:extLst>
          </p:cNvPr>
          <p:cNvPicPr>
            <a:picLocks noChangeAspect="1"/>
          </p:cNvPicPr>
          <p:nvPr/>
        </p:nvPicPr>
        <p:blipFill>
          <a:blip r:embed="rId2"/>
          <a:stretch>
            <a:fillRect/>
          </a:stretch>
        </p:blipFill>
        <p:spPr>
          <a:xfrm>
            <a:off x="7211401" y="697079"/>
            <a:ext cx="4252964" cy="5732750"/>
          </a:xfrm>
          <a:prstGeom prst="rect">
            <a:avLst/>
          </a:prstGeom>
        </p:spPr>
      </p:pic>
    </p:spTree>
    <p:extLst>
      <p:ext uri="{BB962C8B-B14F-4D97-AF65-F5344CB8AC3E}">
        <p14:creationId xmlns:p14="http://schemas.microsoft.com/office/powerpoint/2010/main" val="281892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7288-AD28-4CEE-BFF0-61B3835F187D}"/>
              </a:ext>
            </a:extLst>
          </p:cNvPr>
          <p:cNvSpPr>
            <a:spLocks noGrp="1"/>
          </p:cNvSpPr>
          <p:nvPr>
            <p:ph type="title"/>
          </p:nvPr>
        </p:nvSpPr>
        <p:spPr>
          <a:xfrm>
            <a:off x="1024128" y="585216"/>
            <a:ext cx="9720072" cy="1499616"/>
          </a:xfrm>
        </p:spPr>
        <p:txBody>
          <a:bodyPr/>
          <a:lstStyle/>
          <a:p>
            <a:r>
              <a:rPr lang="en-US" dirty="0"/>
              <a:t>Related results</a:t>
            </a:r>
          </a:p>
        </p:txBody>
      </p:sp>
      <p:sp>
        <p:nvSpPr>
          <p:cNvPr id="3" name="Content Placeholder 2">
            <a:extLst>
              <a:ext uri="{FF2B5EF4-FFF2-40B4-BE49-F238E27FC236}">
                <a16:creationId xmlns:a16="http://schemas.microsoft.com/office/drawing/2014/main" id="{B420DEF3-6C18-421B-B427-DEBBB404A0C1}"/>
              </a:ext>
            </a:extLst>
          </p:cNvPr>
          <p:cNvSpPr>
            <a:spLocks noGrp="1"/>
          </p:cNvSpPr>
          <p:nvPr>
            <p:ph idx="1"/>
          </p:nvPr>
        </p:nvSpPr>
        <p:spPr>
          <a:xfrm>
            <a:off x="1024128" y="2286000"/>
            <a:ext cx="10035758" cy="4023360"/>
          </a:xfrm>
        </p:spPr>
        <p:txBody>
          <a:bodyPr>
            <a:noAutofit/>
          </a:bodyPr>
          <a:lstStyle/>
          <a:p>
            <a:pPr>
              <a:buFont typeface="Arial" panose="020B0604020202020204" pitchFamily="34" charset="0"/>
              <a:buChar char="•"/>
            </a:pPr>
            <a:r>
              <a:rPr lang="en-US" sz="2800" dirty="0"/>
              <a:t>Is there a smallest infinity? </a:t>
            </a:r>
          </a:p>
          <a:p>
            <a:pPr lvl="3">
              <a:buFont typeface="Wingdings" panose="05000000000000000000" pitchFamily="2" charset="2"/>
              <a:buChar char="v"/>
            </a:pPr>
            <a:r>
              <a:rPr lang="en-US" sz="2800" dirty="0">
                <a:solidFill>
                  <a:schemeClr val="accent2">
                    <a:lumMod val="75000"/>
                  </a:schemeClr>
                </a:solidFill>
              </a:rPr>
              <a:t>Yes! The size of the whole numbers is the smallest </a:t>
            </a:r>
          </a:p>
          <a:p>
            <a:pPr>
              <a:buFont typeface="Arial" panose="020B0604020202020204" pitchFamily="34" charset="0"/>
              <a:buChar char="•"/>
            </a:pPr>
            <a:r>
              <a:rPr lang="en-US" sz="2800" dirty="0"/>
              <a:t>Is there a largest infinity? </a:t>
            </a:r>
          </a:p>
          <a:p>
            <a:pPr lvl="3">
              <a:buFont typeface="Wingdings" panose="05000000000000000000" pitchFamily="2" charset="2"/>
              <a:buChar char="v"/>
            </a:pPr>
            <a:r>
              <a:rPr lang="en-US" sz="2800" dirty="0">
                <a:solidFill>
                  <a:schemeClr val="accent2">
                    <a:lumMod val="75000"/>
                  </a:schemeClr>
                </a:solidFill>
              </a:rPr>
              <a:t>No! There are an infinity of infinities!</a:t>
            </a:r>
          </a:p>
          <a:p>
            <a:pPr>
              <a:buFont typeface="Arial" panose="020B0604020202020204" pitchFamily="34" charset="0"/>
              <a:buChar char="•"/>
            </a:pPr>
            <a:r>
              <a:rPr lang="en-US" sz="2800" dirty="0"/>
              <a:t>Is there an infinity between the infinity of the counting numbers and the infinity of the irrationals?  </a:t>
            </a:r>
          </a:p>
          <a:p>
            <a:pPr lvl="3">
              <a:buFont typeface="Wingdings" panose="05000000000000000000" pitchFamily="2" charset="2"/>
              <a:buChar char="v"/>
            </a:pPr>
            <a:r>
              <a:rPr lang="en-US" sz="2800" dirty="0">
                <a:solidFill>
                  <a:schemeClr val="accent2">
                    <a:lumMod val="75000"/>
                  </a:schemeClr>
                </a:solidFill>
              </a:rPr>
              <a:t>We don’t know! This is known as the “Continuum Hypotheses” and has been shown to be independent of the axioms of set theory</a:t>
            </a:r>
          </a:p>
          <a:p>
            <a:pPr lvl="3">
              <a:buFont typeface="Wingdings" panose="05000000000000000000" pitchFamily="2" charset="2"/>
              <a:buChar char="v"/>
            </a:pPr>
            <a:endParaRPr lang="en-US" sz="2800" dirty="0"/>
          </a:p>
        </p:txBody>
      </p:sp>
      <p:pic>
        <p:nvPicPr>
          <p:cNvPr id="4" name="Picture 3">
            <a:extLst>
              <a:ext uri="{FF2B5EF4-FFF2-40B4-BE49-F238E27FC236}">
                <a16:creationId xmlns:a16="http://schemas.microsoft.com/office/drawing/2014/main" id="{F8C15153-DA08-449F-B549-32886E4A5530}"/>
              </a:ext>
            </a:extLst>
          </p:cNvPr>
          <p:cNvPicPr>
            <a:picLocks noChangeAspect="1"/>
          </p:cNvPicPr>
          <p:nvPr/>
        </p:nvPicPr>
        <p:blipFill rotWithShape="1">
          <a:blip r:embed="rId2"/>
          <a:srcRect l="8605" t="19022" r="88365" b="1619"/>
          <a:stretch/>
        </p:blipFill>
        <p:spPr>
          <a:xfrm rot="5400000">
            <a:off x="5834871" y="-3111008"/>
            <a:ext cx="235745" cy="9857232"/>
          </a:xfrm>
          <a:prstGeom prst="rect">
            <a:avLst/>
          </a:prstGeom>
        </p:spPr>
      </p:pic>
    </p:spTree>
    <p:extLst>
      <p:ext uri="{BB962C8B-B14F-4D97-AF65-F5344CB8AC3E}">
        <p14:creationId xmlns:p14="http://schemas.microsoft.com/office/powerpoint/2010/main" val="34170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B5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8D2072BF-6F72-4A3F-B01D-AED52CD511FB}"/>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Image credits</a:t>
            </a:r>
          </a:p>
        </p:txBody>
      </p:sp>
      <p:pic>
        <p:nvPicPr>
          <p:cNvPr id="10" name="Picture 2" descr="https://upload.wikimedia.org/wikipedia/commons/6/67/Georg_Cantor3.jpg">
            <a:extLst>
              <a:ext uri="{FF2B5EF4-FFF2-40B4-BE49-F238E27FC236}">
                <a16:creationId xmlns:a16="http://schemas.microsoft.com/office/drawing/2014/main" id="{151978B9-5002-4EA9-B71A-37AD84AF82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1" r="-1" b="22590"/>
          <a:stretch/>
        </p:blipFill>
        <p:spPr bwMode="auto">
          <a:xfrm>
            <a:off x="327547" y="321733"/>
            <a:ext cx="3448718" cy="41073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05E05D9-EDEF-45DA-9E0D-F3BF57F8F27D}"/>
              </a:ext>
            </a:extLst>
          </p:cNvPr>
          <p:cNvPicPr>
            <a:picLocks noChangeAspect="1"/>
          </p:cNvPicPr>
          <p:nvPr/>
        </p:nvPicPr>
        <p:blipFill rotWithShape="1">
          <a:blip r:embed="rId3"/>
          <a:srcRect l="22286" r="23331" b="-2"/>
          <a:stretch/>
        </p:blipFill>
        <p:spPr>
          <a:xfrm>
            <a:off x="3925067" y="321732"/>
            <a:ext cx="3448718" cy="4106284"/>
          </a:xfrm>
          <a:prstGeom prst="rect">
            <a:avLst/>
          </a:prstGeom>
        </p:spPr>
      </p:pic>
      <p:sp>
        <p:nvSpPr>
          <p:cNvPr id="21" name="Rectangle 2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a:extLst>
              <a:ext uri="{FF2B5EF4-FFF2-40B4-BE49-F238E27FC236}">
                <a16:creationId xmlns:a16="http://schemas.microsoft.com/office/drawing/2014/main" id="{191C2E97-1E11-4BB8-B390-C7C4B4D3F6D8}"/>
              </a:ext>
            </a:extLst>
          </p:cNvPr>
          <p:cNvSpPr>
            <a:spLocks noGrp="1"/>
          </p:cNvSpPr>
          <p:nvPr>
            <p:ph idx="1"/>
          </p:nvPr>
        </p:nvSpPr>
        <p:spPr>
          <a:xfrm>
            <a:off x="8029319" y="917725"/>
            <a:ext cx="3424739" cy="4852362"/>
          </a:xfrm>
        </p:spPr>
        <p:txBody>
          <a:bodyPr anchor="ctr">
            <a:normAutofit/>
          </a:bodyPr>
          <a:lstStyle/>
          <a:p>
            <a:pPr marL="0" indent="0">
              <a:buNone/>
            </a:pPr>
            <a:r>
              <a:rPr lang="en-US" dirty="0">
                <a:solidFill>
                  <a:schemeClr val="bg1"/>
                </a:solidFill>
                <a:hlinkClick r:id="rId4"/>
              </a:rPr>
              <a:t>https://en.wikipedia.org/wiki/Georg_Cantor</a:t>
            </a:r>
            <a:r>
              <a:rPr lang="en-US" dirty="0">
                <a:solidFill>
                  <a:schemeClr val="bg1"/>
                </a:solidFill>
              </a:rPr>
              <a:t> </a:t>
            </a:r>
          </a:p>
          <a:p>
            <a:pPr marL="0" indent="0">
              <a:buNone/>
            </a:pPr>
            <a:r>
              <a:rPr lang="en-US" dirty="0">
                <a:solidFill>
                  <a:schemeClr val="bg1"/>
                </a:solidFill>
                <a:hlinkClick r:id="rId5"/>
              </a:rPr>
              <a:t>https://www.pixcove.com/fractal-textures-nonconcrete-backgrounds-design-project-abstract-pattern-graphics-visuals-complex-mathematics-infinite-graphic-arithmetic-fractals/</a:t>
            </a:r>
            <a:endParaRPr lang="en-US" dirty="0">
              <a:solidFill>
                <a:schemeClr val="bg1"/>
              </a:solidFill>
            </a:endParaRPr>
          </a:p>
          <a:p>
            <a:pPr marL="0" indent="0">
              <a:buNone/>
            </a:pPr>
            <a:r>
              <a:rPr lang="en-US" i="1" dirty="0">
                <a:solidFill>
                  <a:schemeClr val="bg1"/>
                </a:solidFill>
                <a:hlinkClick r:id="rId6"/>
              </a:rPr>
              <a:t>http://heavysideindustries.com/wp-content/uploads/2011/08/Dauben-Cantor.pdf</a:t>
            </a:r>
            <a:r>
              <a:rPr lang="en-US" i="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74899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51FA-C021-481B-BFA6-71520863B87A}"/>
              </a:ext>
            </a:extLst>
          </p:cNvPr>
          <p:cNvSpPr>
            <a:spLocks noGrp="1"/>
          </p:cNvSpPr>
          <p:nvPr>
            <p:ph type="title"/>
          </p:nvPr>
        </p:nvSpPr>
        <p:spPr/>
        <p:txBody>
          <a:bodyPr/>
          <a:lstStyle/>
          <a:p>
            <a:r>
              <a:rPr lang="en-US" dirty="0"/>
              <a:t>Infinity in mathematics</a:t>
            </a:r>
          </a:p>
        </p:txBody>
      </p:sp>
      <p:sp>
        <p:nvSpPr>
          <p:cNvPr id="3" name="Content Placeholder 2">
            <a:extLst>
              <a:ext uri="{FF2B5EF4-FFF2-40B4-BE49-F238E27FC236}">
                <a16:creationId xmlns:a16="http://schemas.microsoft.com/office/drawing/2014/main" id="{954776CD-5912-4EAD-BB76-5F2F7F3E61F1}"/>
              </a:ext>
            </a:extLst>
          </p:cNvPr>
          <p:cNvSpPr>
            <a:spLocks noGrp="1"/>
          </p:cNvSpPr>
          <p:nvPr>
            <p:ph idx="1"/>
          </p:nvPr>
        </p:nvSpPr>
        <p:spPr>
          <a:xfrm>
            <a:off x="994974" y="1991439"/>
            <a:ext cx="9720073" cy="756627"/>
          </a:xfrm>
        </p:spPr>
        <p:txBody>
          <a:bodyPr>
            <a:normAutofit/>
          </a:bodyPr>
          <a:lstStyle/>
          <a:p>
            <a:r>
              <a:rPr lang="en-US" sz="2400" dirty="0"/>
              <a:t>There is no single coherent notion of “infinity” in mathematics! </a:t>
            </a:r>
          </a:p>
          <a:p>
            <a:pPr marL="0" indent="0">
              <a:buNone/>
            </a:pPr>
            <a:endParaRPr lang="en-US" sz="2400" dirty="0"/>
          </a:p>
        </p:txBody>
      </p:sp>
      <p:grpSp>
        <p:nvGrpSpPr>
          <p:cNvPr id="29" name="Group 28">
            <a:extLst>
              <a:ext uri="{FF2B5EF4-FFF2-40B4-BE49-F238E27FC236}">
                <a16:creationId xmlns:a16="http://schemas.microsoft.com/office/drawing/2014/main" id="{6FDE7856-E03F-425C-9832-812083864CF6}"/>
              </a:ext>
            </a:extLst>
          </p:cNvPr>
          <p:cNvGrpSpPr/>
          <p:nvPr/>
        </p:nvGrpSpPr>
        <p:grpSpPr>
          <a:xfrm>
            <a:off x="1227707" y="5233516"/>
            <a:ext cx="8977359" cy="468506"/>
            <a:chOff x="1227707" y="5584036"/>
            <a:chExt cx="8977359" cy="468506"/>
          </a:xfrm>
        </p:grpSpPr>
        <p:cxnSp>
          <p:nvCxnSpPr>
            <p:cNvPr id="4" name="Straight Arrow Connector 3">
              <a:extLst>
                <a:ext uri="{FF2B5EF4-FFF2-40B4-BE49-F238E27FC236}">
                  <a16:creationId xmlns:a16="http://schemas.microsoft.com/office/drawing/2014/main" id="{307935A8-504F-43A9-A795-7503706D32F1}"/>
                </a:ext>
              </a:extLst>
            </p:cNvPr>
            <p:cNvCxnSpPr/>
            <p:nvPr/>
          </p:nvCxnSpPr>
          <p:spPr>
            <a:xfrm>
              <a:off x="5786774" y="5722537"/>
              <a:ext cx="40476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66FFC03-CB81-495C-9237-1676BC70199C}"/>
                </a:ext>
              </a:extLst>
            </p:cNvPr>
            <p:cNvCxnSpPr>
              <a:cxnSpLocks/>
            </p:cNvCxnSpPr>
            <p:nvPr/>
          </p:nvCxnSpPr>
          <p:spPr>
            <a:xfrm flipH="1">
              <a:off x="1739146" y="5722537"/>
              <a:ext cx="40476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401EF3-5392-435D-A6CA-B17CC5DF5A9B}"/>
                    </a:ext>
                  </a:extLst>
                </p:cNvPr>
                <p:cNvSpPr txBox="1"/>
                <p:nvPr/>
              </p:nvSpPr>
              <p:spPr>
                <a:xfrm>
                  <a:off x="9945380" y="5584037"/>
                  <a:ext cx="2596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6" name="TextBox 5">
                  <a:extLst>
                    <a:ext uri="{FF2B5EF4-FFF2-40B4-BE49-F238E27FC236}">
                      <a16:creationId xmlns:a16="http://schemas.microsoft.com/office/drawing/2014/main" id="{6D401EF3-5392-435D-A6CA-B17CC5DF5A9B}"/>
                    </a:ext>
                  </a:extLst>
                </p:cNvPr>
                <p:cNvSpPr txBox="1">
                  <a:spLocks noRot="1" noChangeAspect="1" noMove="1" noResize="1" noEditPoints="1" noAdjustHandles="1" noChangeArrowheads="1" noChangeShapeType="1" noTextEdit="1"/>
                </p:cNvSpPr>
                <p:nvPr/>
              </p:nvSpPr>
              <p:spPr>
                <a:xfrm>
                  <a:off x="9945380" y="5584037"/>
                  <a:ext cx="259686" cy="276999"/>
                </a:xfrm>
                <a:prstGeom prst="rect">
                  <a:avLst/>
                </a:prstGeom>
                <a:blipFill>
                  <a:blip r:embed="rId3"/>
                  <a:stretch>
                    <a:fillRect l="-9302" r="-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2254C16-466E-4776-8ABD-98404695B276}"/>
                    </a:ext>
                  </a:extLst>
                </p:cNvPr>
                <p:cNvSpPr txBox="1"/>
                <p:nvPr/>
              </p:nvSpPr>
              <p:spPr>
                <a:xfrm>
                  <a:off x="1227707" y="5584036"/>
                  <a:ext cx="4328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 name="TextBox 6">
                  <a:extLst>
                    <a:ext uri="{FF2B5EF4-FFF2-40B4-BE49-F238E27FC236}">
                      <a16:creationId xmlns:a16="http://schemas.microsoft.com/office/drawing/2014/main" id="{82254C16-466E-4776-8ABD-98404695B276}"/>
                    </a:ext>
                  </a:extLst>
                </p:cNvPr>
                <p:cNvSpPr txBox="1">
                  <a:spLocks noRot="1" noChangeAspect="1" noMove="1" noResize="1" noEditPoints="1" noAdjustHandles="1" noChangeArrowheads="1" noChangeShapeType="1" noTextEdit="1"/>
                </p:cNvSpPr>
                <p:nvPr/>
              </p:nvSpPr>
              <p:spPr>
                <a:xfrm>
                  <a:off x="1227707" y="5584036"/>
                  <a:ext cx="432811" cy="276999"/>
                </a:xfrm>
                <a:prstGeom prst="rect">
                  <a:avLst/>
                </a:prstGeom>
                <a:blipFill>
                  <a:blip r:embed="rId4"/>
                  <a:stretch>
                    <a:fillRect l="-1408" r="-7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1761766-5B14-4DB1-A9BC-9D8863FADA8C}"/>
                    </a:ext>
                  </a:extLst>
                </p:cNvPr>
                <p:cNvSpPr txBox="1"/>
                <p:nvPr/>
              </p:nvSpPr>
              <p:spPr>
                <a:xfrm>
                  <a:off x="5656931" y="5775543"/>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8" name="TextBox 7">
                  <a:extLst>
                    <a:ext uri="{FF2B5EF4-FFF2-40B4-BE49-F238E27FC236}">
                      <a16:creationId xmlns:a16="http://schemas.microsoft.com/office/drawing/2014/main" id="{E1761766-5B14-4DB1-A9BC-9D8863FADA8C}"/>
                    </a:ext>
                  </a:extLst>
                </p:cNvPr>
                <p:cNvSpPr txBox="1">
                  <a:spLocks noRot="1" noChangeAspect="1" noMove="1" noResize="1" noEditPoints="1" noAdjustHandles="1" noChangeArrowheads="1" noChangeShapeType="1" noTextEdit="1"/>
                </p:cNvSpPr>
                <p:nvPr/>
              </p:nvSpPr>
              <p:spPr>
                <a:xfrm>
                  <a:off x="5656931" y="5775543"/>
                  <a:ext cx="192360" cy="276999"/>
                </a:xfrm>
                <a:prstGeom prst="rect">
                  <a:avLst/>
                </a:prstGeom>
                <a:blipFill>
                  <a:blip r:embed="rId5"/>
                  <a:stretch>
                    <a:fillRect l="-28125" r="-21875" b="-6667"/>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3413339E-9F50-4CBC-B162-0C02CAD13732}"/>
                </a:ext>
              </a:extLst>
            </p:cNvPr>
            <p:cNvCxnSpPr>
              <a:endCxn id="8" idx="0"/>
            </p:cNvCxnSpPr>
            <p:nvPr/>
          </p:nvCxnSpPr>
          <p:spPr>
            <a:xfrm>
              <a:off x="5753111" y="5637044"/>
              <a:ext cx="0" cy="13849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9F122F46-8EE2-4ECE-8D71-45E30DD47EFF}"/>
              </a:ext>
            </a:extLst>
          </p:cNvPr>
          <p:cNvCxnSpPr>
            <a:cxnSpLocks/>
          </p:cNvCxnSpPr>
          <p:nvPr/>
        </p:nvCxnSpPr>
        <p:spPr>
          <a:xfrm>
            <a:off x="3398520" y="3338655"/>
            <a:ext cx="120992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37254C1-8932-46A9-B7AD-70A5A16AC9BB}"/>
              </a:ext>
            </a:extLst>
          </p:cNvPr>
          <p:cNvCxnSpPr>
            <a:cxnSpLocks/>
          </p:cNvCxnSpPr>
          <p:nvPr/>
        </p:nvCxnSpPr>
        <p:spPr>
          <a:xfrm>
            <a:off x="2059186" y="4041020"/>
            <a:ext cx="260425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D7BCB1D-E68F-45EE-9275-55A5A4673BEF}"/>
                  </a:ext>
                </a:extLst>
              </p:cNvPr>
              <p:cNvSpPr txBox="1"/>
              <p:nvPr/>
            </p:nvSpPr>
            <p:spPr>
              <a:xfrm>
                <a:off x="6096000" y="3374708"/>
                <a:ext cx="33424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1+2+3+4+5+…=</m:t>
                      </m:r>
                    </m:oMath>
                  </m:oMathPara>
                </a14:m>
                <a:endParaRPr lang="en-US" sz="2400" dirty="0"/>
              </a:p>
            </p:txBody>
          </p:sp>
        </mc:Choice>
        <mc:Fallback xmlns="">
          <p:sp>
            <p:nvSpPr>
              <p:cNvPr id="31" name="TextBox 30">
                <a:extLst>
                  <a:ext uri="{FF2B5EF4-FFF2-40B4-BE49-F238E27FC236}">
                    <a16:creationId xmlns:a16="http://schemas.microsoft.com/office/drawing/2014/main" id="{7D7BCB1D-E68F-45EE-9275-55A5A4673BEF}"/>
                  </a:ext>
                </a:extLst>
              </p:cNvPr>
              <p:cNvSpPr txBox="1">
                <a:spLocks noRot="1" noChangeAspect="1" noMove="1" noResize="1" noEditPoints="1" noAdjustHandles="1" noChangeArrowheads="1" noChangeShapeType="1" noTextEdit="1"/>
              </p:cNvSpPr>
              <p:nvPr/>
            </p:nvSpPr>
            <p:spPr>
              <a:xfrm>
                <a:off x="6096000" y="3374708"/>
                <a:ext cx="3342453" cy="369332"/>
              </a:xfrm>
              <a:prstGeom prst="rect">
                <a:avLst/>
              </a:prstGeom>
              <a:blipFill>
                <a:blip r:embed="rId6"/>
                <a:stretch>
                  <a:fillRect l="-1460" r="-182"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C031F20-46AE-4FEA-BC3A-819B47F46080}"/>
                  </a:ext>
                </a:extLst>
              </p:cNvPr>
              <p:cNvSpPr txBox="1"/>
              <p:nvPr/>
            </p:nvSpPr>
            <p:spPr>
              <a:xfrm>
                <a:off x="9555850" y="3282375"/>
                <a:ext cx="51937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35" name="TextBox 34">
                <a:extLst>
                  <a:ext uri="{FF2B5EF4-FFF2-40B4-BE49-F238E27FC236}">
                    <a16:creationId xmlns:a16="http://schemas.microsoft.com/office/drawing/2014/main" id="{7C031F20-46AE-4FEA-BC3A-819B47F46080}"/>
                  </a:ext>
                </a:extLst>
              </p:cNvPr>
              <p:cNvSpPr txBox="1">
                <a:spLocks noRot="1" noChangeAspect="1" noMove="1" noResize="1" noEditPoints="1" noAdjustHandles="1" noChangeArrowheads="1" noChangeShapeType="1" noTextEdit="1"/>
              </p:cNvSpPr>
              <p:nvPr/>
            </p:nvSpPr>
            <p:spPr>
              <a:xfrm>
                <a:off x="9555850" y="3282375"/>
                <a:ext cx="519373" cy="55399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3386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1"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B5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E9DCA2-7E13-4546-8B31-425A5375C630}"/>
              </a:ext>
            </a:extLst>
          </p:cNvPr>
          <p:cNvSpPr>
            <a:spLocks noGrp="1"/>
          </p:cNvSpPr>
          <p:nvPr>
            <p:ph type="title"/>
          </p:nvPr>
        </p:nvSpPr>
        <p:spPr>
          <a:xfrm>
            <a:off x="1024129" y="585216"/>
            <a:ext cx="3779085" cy="1499616"/>
          </a:xfrm>
        </p:spPr>
        <p:txBody>
          <a:bodyPr>
            <a:normAutofit/>
          </a:bodyPr>
          <a:lstStyle/>
          <a:p>
            <a:r>
              <a:rPr lang="en-US">
                <a:solidFill>
                  <a:srgbClr val="FFFFFF"/>
                </a:solidFill>
              </a:rPr>
              <a:t>references</a:t>
            </a:r>
          </a:p>
        </p:txBody>
      </p:sp>
      <p:cxnSp>
        <p:nvCxnSpPr>
          <p:cNvPr id="11" name="Straight Connector 10">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D523B2-83F0-40BD-BC8A-27BBD5853CF4}"/>
              </a:ext>
            </a:extLst>
          </p:cNvPr>
          <p:cNvSpPr>
            <a:spLocks noGrp="1"/>
          </p:cNvSpPr>
          <p:nvPr>
            <p:ph idx="1"/>
          </p:nvPr>
        </p:nvSpPr>
        <p:spPr>
          <a:xfrm>
            <a:off x="762000" y="1740724"/>
            <a:ext cx="4175751" cy="4477196"/>
          </a:xfrm>
        </p:spPr>
        <p:txBody>
          <a:bodyPr>
            <a:normAutofit lnSpcReduction="10000"/>
          </a:bodyPr>
          <a:lstStyle/>
          <a:p>
            <a:pPr>
              <a:lnSpc>
                <a:spcPct val="100000"/>
              </a:lnSpc>
              <a:spcBef>
                <a:spcPts val="0"/>
              </a:spcBef>
            </a:pPr>
            <a:r>
              <a:rPr lang="en-US" dirty="0" err="1">
                <a:solidFill>
                  <a:srgbClr val="FFFFFF"/>
                </a:solidFill>
              </a:rPr>
              <a:t>Laubenbacher</a:t>
            </a:r>
            <a:r>
              <a:rPr lang="en-US" dirty="0">
                <a:solidFill>
                  <a:srgbClr val="FFFFFF"/>
                </a:solidFill>
              </a:rPr>
              <a:t>, Reinhard; </a:t>
            </a:r>
            <a:r>
              <a:rPr lang="en-US" dirty="0" err="1">
                <a:solidFill>
                  <a:srgbClr val="FFFFFF"/>
                </a:solidFill>
              </a:rPr>
              <a:t>Pengelley</a:t>
            </a:r>
            <a:r>
              <a:rPr lang="en-US" dirty="0">
                <a:solidFill>
                  <a:srgbClr val="FFFFFF"/>
                </a:solidFill>
              </a:rPr>
              <a:t>, David. (1999) </a:t>
            </a:r>
            <a:r>
              <a:rPr lang="en-US" i="1" dirty="0">
                <a:solidFill>
                  <a:srgbClr val="FFFFFF"/>
                </a:solidFill>
              </a:rPr>
              <a:t>Mathematical Expeditions. </a:t>
            </a:r>
            <a:r>
              <a:rPr lang="en-US" dirty="0">
                <a:solidFill>
                  <a:srgbClr val="FFFFFF"/>
                </a:solidFill>
              </a:rPr>
              <a:t>Springer</a:t>
            </a:r>
          </a:p>
          <a:p>
            <a:pPr>
              <a:lnSpc>
                <a:spcPct val="100000"/>
              </a:lnSpc>
              <a:spcBef>
                <a:spcPts val="0"/>
              </a:spcBef>
            </a:pPr>
            <a:endParaRPr lang="en-US" dirty="0">
              <a:solidFill>
                <a:srgbClr val="FFFFFF"/>
              </a:solidFill>
            </a:endParaRPr>
          </a:p>
          <a:p>
            <a:pPr>
              <a:lnSpc>
                <a:spcPct val="100000"/>
              </a:lnSpc>
              <a:spcBef>
                <a:spcPts val="0"/>
              </a:spcBef>
            </a:pPr>
            <a:r>
              <a:rPr lang="en-US" dirty="0">
                <a:solidFill>
                  <a:srgbClr val="FFFFFF"/>
                </a:solidFill>
              </a:rPr>
              <a:t>Wikipedia: </a:t>
            </a:r>
            <a:r>
              <a:rPr lang="en-US" dirty="0">
                <a:solidFill>
                  <a:srgbClr val="FFFFFF"/>
                </a:solidFill>
                <a:hlinkClick r:id="rId2"/>
              </a:rPr>
              <a:t>https://en.wikipedia.org/wiki/Georg_Cantor</a:t>
            </a:r>
            <a:r>
              <a:rPr lang="en-US" dirty="0">
                <a:solidFill>
                  <a:srgbClr val="FFFFFF"/>
                </a:solidFill>
              </a:rPr>
              <a:t> </a:t>
            </a:r>
          </a:p>
          <a:p>
            <a:pPr>
              <a:lnSpc>
                <a:spcPct val="100000"/>
              </a:lnSpc>
              <a:spcBef>
                <a:spcPts val="0"/>
              </a:spcBef>
            </a:pPr>
            <a:endParaRPr lang="en-US" dirty="0">
              <a:solidFill>
                <a:srgbClr val="FFFFFF"/>
              </a:solidFill>
            </a:endParaRPr>
          </a:p>
          <a:p>
            <a:pPr>
              <a:lnSpc>
                <a:spcPct val="100000"/>
              </a:lnSpc>
              <a:spcBef>
                <a:spcPts val="0"/>
              </a:spcBef>
              <a:spcAft>
                <a:spcPts val="0"/>
              </a:spcAft>
            </a:pPr>
            <a:r>
              <a:rPr lang="en-US" dirty="0" err="1">
                <a:solidFill>
                  <a:schemeClr val="bg1"/>
                </a:solidFill>
              </a:rPr>
              <a:t>Dauben</a:t>
            </a:r>
            <a:r>
              <a:rPr lang="en-US" dirty="0">
                <a:solidFill>
                  <a:schemeClr val="bg1"/>
                </a:solidFill>
              </a:rPr>
              <a:t>, Joseph. (2004)</a:t>
            </a:r>
            <a:r>
              <a:rPr lang="en-US" i="1" dirty="0"/>
              <a:t> </a:t>
            </a:r>
            <a:r>
              <a:rPr lang="en-US" i="1" dirty="0">
                <a:hlinkClick r:id="rId3"/>
              </a:rPr>
              <a:t>"Georg Cantor and the Battle for Transfinite Set Theory"</a:t>
            </a:r>
            <a:r>
              <a:rPr lang="en-US" i="1" dirty="0"/>
              <a:t> </a:t>
            </a:r>
          </a:p>
          <a:p>
            <a:pPr>
              <a:lnSpc>
                <a:spcPct val="100000"/>
              </a:lnSpc>
              <a:spcBef>
                <a:spcPts val="0"/>
              </a:spcBef>
              <a:spcAft>
                <a:spcPts val="0"/>
              </a:spcAft>
            </a:pPr>
            <a:r>
              <a:rPr lang="en-US" dirty="0">
                <a:solidFill>
                  <a:schemeClr val="bg1"/>
                </a:solidFill>
              </a:rPr>
              <a:t>(PDF), Proceedings of the 9th ACMS Conference (Westmont College, Santa Barbara, CA), pp. 1–22.</a:t>
            </a:r>
          </a:p>
          <a:p>
            <a:endParaRPr lang="en-US" dirty="0">
              <a:solidFill>
                <a:srgbClr val="FFFFFF"/>
              </a:solidFill>
            </a:endParaRPr>
          </a:p>
        </p:txBody>
      </p:sp>
      <p:pic>
        <p:nvPicPr>
          <p:cNvPr id="4" name="Picture 3">
            <a:extLst>
              <a:ext uri="{FF2B5EF4-FFF2-40B4-BE49-F238E27FC236}">
                <a16:creationId xmlns:a16="http://schemas.microsoft.com/office/drawing/2014/main" id="{642B6D32-04F2-477C-A1BF-42108D3C7908}"/>
              </a:ext>
            </a:extLst>
          </p:cNvPr>
          <p:cNvPicPr>
            <a:picLocks noChangeAspect="1"/>
          </p:cNvPicPr>
          <p:nvPr/>
        </p:nvPicPr>
        <p:blipFill rotWithShape="1">
          <a:blip r:embed="rId4"/>
          <a:srcRect l="17809" r="18856"/>
          <a:stretch/>
        </p:blipFill>
        <p:spPr>
          <a:xfrm>
            <a:off x="6096000" y="640080"/>
            <a:ext cx="5455921" cy="5577840"/>
          </a:xfrm>
          <a:prstGeom prst="rect">
            <a:avLst/>
          </a:prstGeom>
        </p:spPr>
      </p:pic>
    </p:spTree>
    <p:extLst>
      <p:ext uri="{BB962C8B-B14F-4D97-AF65-F5344CB8AC3E}">
        <p14:creationId xmlns:p14="http://schemas.microsoft.com/office/powerpoint/2010/main" val="667896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97FE19E-0A4D-4CE2-8EA4-075BEFE609CD}"/>
              </a:ext>
            </a:extLst>
          </p:cNvPr>
          <p:cNvPicPr>
            <a:picLocks noChangeAspect="1"/>
          </p:cNvPicPr>
          <p:nvPr/>
        </p:nvPicPr>
        <p:blipFill rotWithShape="1">
          <a:blip r:embed="rId2">
            <a:alphaModFix amt="45000"/>
            <a:extLst/>
          </a:blip>
          <a:srcRect t="3994" r="-1" b="9111"/>
          <a:stretch/>
        </p:blipFill>
        <p:spPr>
          <a:xfrm>
            <a:off x="20" y="-1"/>
            <a:ext cx="12188932" cy="6858000"/>
          </a:xfrm>
          <a:prstGeom prst="rect">
            <a:avLst/>
          </a:prstGeom>
        </p:spPr>
      </p:pic>
      <p:sp>
        <p:nvSpPr>
          <p:cNvPr id="2" name="Title 1">
            <a:extLst>
              <a:ext uri="{FF2B5EF4-FFF2-40B4-BE49-F238E27FC236}">
                <a16:creationId xmlns:a16="http://schemas.microsoft.com/office/drawing/2014/main" id="{2FA46D83-E698-4779-A75E-F0EE9E9E55B0}"/>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6600" kern="1200" cap="all" spc="200" baseline="0">
                <a:solidFill>
                  <a:schemeClr val="tx1"/>
                </a:solidFill>
                <a:latin typeface="+mj-lt"/>
                <a:ea typeface="+mj-ea"/>
                <a:cs typeface="+mj-cs"/>
              </a:rPr>
              <a:t>Thank you!</a:t>
            </a:r>
          </a:p>
        </p:txBody>
      </p:sp>
      <p:cxnSp>
        <p:nvCxnSpPr>
          <p:cNvPr id="17" name="Straight Connector 16">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411930"/>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E6C7-07FD-4727-849D-CD39456486A5}"/>
              </a:ext>
            </a:extLst>
          </p:cNvPr>
          <p:cNvSpPr>
            <a:spLocks noGrp="1"/>
          </p:cNvSpPr>
          <p:nvPr>
            <p:ph type="title"/>
          </p:nvPr>
        </p:nvSpPr>
        <p:spPr/>
        <p:txBody>
          <a:bodyPr/>
          <a:lstStyle/>
          <a:p>
            <a:r>
              <a:rPr lang="en-US" dirty="0"/>
              <a:t>Abstract	</a:t>
            </a:r>
          </a:p>
        </p:txBody>
      </p:sp>
      <p:sp>
        <p:nvSpPr>
          <p:cNvPr id="3" name="Content Placeholder 2">
            <a:extLst>
              <a:ext uri="{FF2B5EF4-FFF2-40B4-BE49-F238E27FC236}">
                <a16:creationId xmlns:a16="http://schemas.microsoft.com/office/drawing/2014/main" id="{27613120-1F66-479E-8EE7-772978214188}"/>
              </a:ext>
            </a:extLst>
          </p:cNvPr>
          <p:cNvSpPr>
            <a:spLocks noGrp="1"/>
          </p:cNvSpPr>
          <p:nvPr>
            <p:ph idx="1"/>
          </p:nvPr>
        </p:nvSpPr>
        <p:spPr/>
        <p:txBody>
          <a:bodyPr>
            <a:normAutofit/>
          </a:bodyPr>
          <a:lstStyle/>
          <a:p>
            <a:pPr marL="0" indent="0">
              <a:buNone/>
            </a:pPr>
            <a:r>
              <a:rPr lang="en-US" dirty="0"/>
              <a:t>Did you know that infinity comes in different sizes? In a creative </a:t>
            </a:r>
            <a:br>
              <a:rPr lang="en-US" dirty="0"/>
            </a:br>
            <a:r>
              <a:rPr lang="en-US" dirty="0"/>
              <a:t>burst lasting six years, the nineteenth-century German mathematician </a:t>
            </a:r>
            <a:br>
              <a:rPr lang="en-US" dirty="0"/>
            </a:br>
            <a:r>
              <a:rPr lang="en-US" dirty="0"/>
              <a:t>Georg Cantor almost single-handedly created an entire field of </a:t>
            </a:r>
            <a:br>
              <a:rPr lang="en-US" dirty="0"/>
            </a:br>
            <a:r>
              <a:rPr lang="en-US" dirty="0"/>
              <a:t>mathematics devoted to understanding infinity. By revisiting the most </a:t>
            </a:r>
            <a:br>
              <a:rPr lang="en-US" dirty="0"/>
            </a:br>
            <a:r>
              <a:rPr lang="en-US" dirty="0"/>
              <a:t>basic techniques for comparing quantities, Cantor discovered how to </a:t>
            </a:r>
            <a:br>
              <a:rPr lang="en-US" dirty="0"/>
            </a:br>
            <a:r>
              <a:rPr lang="en-US" dirty="0"/>
              <a:t>measure infinity, and thereby changed mathematics forever. In this talk, </a:t>
            </a:r>
            <a:br>
              <a:rPr lang="en-US" dirty="0"/>
            </a:br>
            <a:r>
              <a:rPr lang="en-US" dirty="0"/>
              <a:t>we will discuss Cantor’s method of comparing infinities as well as the </a:t>
            </a:r>
            <a:br>
              <a:rPr lang="en-US" dirty="0"/>
            </a:br>
            <a:r>
              <a:rPr lang="en-US" dirty="0"/>
              <a:t>historical reception of his work. Along the way we will prove all sorts </a:t>
            </a:r>
            <a:br>
              <a:rPr lang="en-US" dirty="0"/>
            </a:br>
            <a:r>
              <a:rPr lang="en-US" dirty="0"/>
              <a:t>of crazy facts about infinite sets. All will be explained in detail, and you </a:t>
            </a:r>
            <a:br>
              <a:rPr lang="en-US" dirty="0"/>
            </a:br>
            <a:r>
              <a:rPr lang="en-US" dirty="0"/>
              <a:t>will be invited to discover parts yourself. Absolutely no math </a:t>
            </a:r>
            <a:br>
              <a:rPr lang="en-US" dirty="0"/>
            </a:br>
            <a:r>
              <a:rPr lang="en-US" dirty="0"/>
              <a:t>background required!</a:t>
            </a:r>
          </a:p>
        </p:txBody>
      </p:sp>
    </p:spTree>
    <p:extLst>
      <p:ext uri="{BB962C8B-B14F-4D97-AF65-F5344CB8AC3E}">
        <p14:creationId xmlns:p14="http://schemas.microsoft.com/office/powerpoint/2010/main" val="156870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EBFA93B2-3435-4659-ACFF-1564DBD8A7B7}"/>
              </a:ext>
            </a:extLst>
          </p:cNvPr>
          <p:cNvSpPr txBox="1"/>
          <p:nvPr/>
        </p:nvSpPr>
        <p:spPr>
          <a:xfrm>
            <a:off x="1731448" y="4421030"/>
            <a:ext cx="8729104" cy="830997"/>
          </a:xfrm>
          <a:prstGeom prst="rect">
            <a:avLst/>
          </a:prstGeom>
          <a:noFill/>
        </p:spPr>
        <p:txBody>
          <a:bodyPr wrap="square" rtlCol="0">
            <a:spAutoFit/>
          </a:bodyPr>
          <a:lstStyle/>
          <a:p>
            <a:r>
              <a:rPr lang="en-US" sz="4800" dirty="0"/>
              <a:t>{  1, 2 , 3 , 4 , 5 ,  6 ,  7 , 8, . . . } </a:t>
            </a:r>
          </a:p>
        </p:txBody>
      </p:sp>
      <p:sp>
        <p:nvSpPr>
          <p:cNvPr id="2" name="Title 1">
            <a:extLst>
              <a:ext uri="{FF2B5EF4-FFF2-40B4-BE49-F238E27FC236}">
                <a16:creationId xmlns:a16="http://schemas.microsoft.com/office/drawing/2014/main" id="{770E1407-1D08-42D1-83A7-7F94D4651972}"/>
              </a:ext>
            </a:extLst>
          </p:cNvPr>
          <p:cNvSpPr>
            <a:spLocks noGrp="1"/>
          </p:cNvSpPr>
          <p:nvPr>
            <p:ph type="title"/>
          </p:nvPr>
        </p:nvSpPr>
        <p:spPr/>
        <p:txBody>
          <a:bodyPr/>
          <a:lstStyle/>
          <a:p>
            <a:r>
              <a:rPr lang="en-US" dirty="0"/>
              <a:t>Infinity As a measure of size</a:t>
            </a:r>
          </a:p>
        </p:txBody>
      </p:sp>
      <p:grpSp>
        <p:nvGrpSpPr>
          <p:cNvPr id="27" name="Group 26">
            <a:extLst>
              <a:ext uri="{FF2B5EF4-FFF2-40B4-BE49-F238E27FC236}">
                <a16:creationId xmlns:a16="http://schemas.microsoft.com/office/drawing/2014/main" id="{08363A0C-ED31-48AB-BBE8-F239E630C9A8}"/>
              </a:ext>
            </a:extLst>
          </p:cNvPr>
          <p:cNvGrpSpPr/>
          <p:nvPr/>
        </p:nvGrpSpPr>
        <p:grpSpPr>
          <a:xfrm>
            <a:off x="1753751" y="2045257"/>
            <a:ext cx="3580249" cy="1106327"/>
            <a:chOff x="1753751" y="2045257"/>
            <a:chExt cx="3580249" cy="1106327"/>
          </a:xfrm>
        </p:grpSpPr>
        <p:sp>
          <p:nvSpPr>
            <p:cNvPr id="13" name="TextBox 12">
              <a:extLst>
                <a:ext uri="{FF2B5EF4-FFF2-40B4-BE49-F238E27FC236}">
                  <a16:creationId xmlns:a16="http://schemas.microsoft.com/office/drawing/2014/main" id="{FD8B242B-87C6-4C43-A2CB-4D5267202D8E}"/>
                </a:ext>
              </a:extLst>
            </p:cNvPr>
            <p:cNvSpPr txBox="1"/>
            <p:nvPr/>
          </p:nvSpPr>
          <p:spPr>
            <a:xfrm>
              <a:off x="1753751" y="2178358"/>
              <a:ext cx="3580249" cy="830997"/>
            </a:xfrm>
            <a:prstGeom prst="rect">
              <a:avLst/>
            </a:prstGeom>
            <a:noFill/>
          </p:spPr>
          <p:txBody>
            <a:bodyPr wrap="square" rtlCol="0">
              <a:spAutoFit/>
            </a:bodyPr>
            <a:lstStyle/>
            <a:p>
              <a:r>
                <a:rPr lang="en-US" sz="4800" dirty="0"/>
                <a:t>{     ,     ,      } </a:t>
              </a:r>
            </a:p>
          </p:txBody>
        </p:sp>
        <p:pic>
          <p:nvPicPr>
            <p:cNvPr id="15" name="Graphic 14" descr="Coffee">
              <a:extLst>
                <a:ext uri="{FF2B5EF4-FFF2-40B4-BE49-F238E27FC236}">
                  <a16:creationId xmlns:a16="http://schemas.microsoft.com/office/drawing/2014/main" id="{0CEAB331-94E6-4607-93FA-B9E7E6D717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3964" y="2045257"/>
              <a:ext cx="914400" cy="914400"/>
            </a:xfrm>
            <a:prstGeom prst="rect">
              <a:avLst/>
            </a:prstGeom>
          </p:spPr>
        </p:pic>
        <p:pic>
          <p:nvPicPr>
            <p:cNvPr id="17" name="Graphic 16" descr="Pizza">
              <a:extLst>
                <a:ext uri="{FF2B5EF4-FFF2-40B4-BE49-F238E27FC236}">
                  <a16:creationId xmlns:a16="http://schemas.microsoft.com/office/drawing/2014/main" id="{66B602B4-FF1E-4003-AB66-A332333677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88364" y="2237184"/>
              <a:ext cx="914400" cy="914400"/>
            </a:xfrm>
            <a:prstGeom prst="rect">
              <a:avLst/>
            </a:prstGeom>
          </p:spPr>
        </p:pic>
        <p:pic>
          <p:nvPicPr>
            <p:cNvPr id="19" name="Graphic 18" descr="Apple">
              <a:extLst>
                <a:ext uri="{FF2B5EF4-FFF2-40B4-BE49-F238E27FC236}">
                  <a16:creationId xmlns:a16="http://schemas.microsoft.com/office/drawing/2014/main" id="{06529211-79AF-43EA-BBED-2AC37B04BE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07509" y="2148860"/>
              <a:ext cx="914400" cy="914400"/>
            </a:xfrm>
            <a:prstGeom prst="rect">
              <a:avLst/>
            </a:prstGeom>
          </p:spPr>
        </p:pic>
      </p:grpSp>
      <p:grpSp>
        <p:nvGrpSpPr>
          <p:cNvPr id="28" name="Group 27">
            <a:extLst>
              <a:ext uri="{FF2B5EF4-FFF2-40B4-BE49-F238E27FC236}">
                <a16:creationId xmlns:a16="http://schemas.microsoft.com/office/drawing/2014/main" id="{CBA722A2-4F0F-4FF5-AB35-91C87FB7A0FF}"/>
              </a:ext>
            </a:extLst>
          </p:cNvPr>
          <p:cNvGrpSpPr/>
          <p:nvPr/>
        </p:nvGrpSpPr>
        <p:grpSpPr>
          <a:xfrm>
            <a:off x="1886860" y="3200892"/>
            <a:ext cx="3222172" cy="893990"/>
            <a:chOff x="1886860" y="3200892"/>
            <a:chExt cx="3222172" cy="893990"/>
          </a:xfrm>
        </p:grpSpPr>
        <p:sp>
          <p:nvSpPr>
            <p:cNvPr id="20" name="Left Brace 19">
              <a:extLst>
                <a:ext uri="{FF2B5EF4-FFF2-40B4-BE49-F238E27FC236}">
                  <a16:creationId xmlns:a16="http://schemas.microsoft.com/office/drawing/2014/main" id="{E59DDB3F-4133-498F-B054-163CB1C7B236}"/>
                </a:ext>
              </a:extLst>
            </p:cNvPr>
            <p:cNvSpPr/>
            <p:nvPr/>
          </p:nvSpPr>
          <p:spPr>
            <a:xfrm rot="16200000">
              <a:off x="3303238" y="1784514"/>
              <a:ext cx="389416" cy="322217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74BD3BA-D8FA-4E79-8740-F8F374C83758}"/>
                    </a:ext>
                  </a:extLst>
                </p:cNvPr>
                <p:cNvSpPr txBox="1"/>
                <p:nvPr/>
              </p:nvSpPr>
              <p:spPr>
                <a:xfrm>
                  <a:off x="2834366" y="3725550"/>
                  <a:ext cx="132715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3</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𝑜𝑏𝑗𝑒𝑐𝑡𝑠</m:t>
                        </m:r>
                      </m:oMath>
                    </m:oMathPara>
                  </a14:m>
                  <a:endParaRPr lang="en-US" sz="2400" dirty="0"/>
                </a:p>
              </p:txBody>
            </p:sp>
          </mc:Choice>
          <mc:Fallback xmlns="">
            <p:sp>
              <p:nvSpPr>
                <p:cNvPr id="21" name="TextBox 20">
                  <a:extLst>
                    <a:ext uri="{FF2B5EF4-FFF2-40B4-BE49-F238E27FC236}">
                      <a16:creationId xmlns:a16="http://schemas.microsoft.com/office/drawing/2014/main" id="{D74BD3BA-D8FA-4E79-8740-F8F374C83758}"/>
                    </a:ext>
                  </a:extLst>
                </p:cNvPr>
                <p:cNvSpPr txBox="1">
                  <a:spLocks noRot="1" noChangeAspect="1" noMove="1" noResize="1" noEditPoints="1" noAdjustHandles="1" noChangeArrowheads="1" noChangeShapeType="1" noTextEdit="1"/>
                </p:cNvSpPr>
                <p:nvPr/>
              </p:nvSpPr>
              <p:spPr>
                <a:xfrm>
                  <a:off x="2834366" y="3725550"/>
                  <a:ext cx="1327158" cy="369332"/>
                </a:xfrm>
                <a:prstGeom prst="rect">
                  <a:avLst/>
                </a:prstGeom>
                <a:blipFill>
                  <a:blip r:embed="rId8"/>
                  <a:stretch>
                    <a:fillRect l="-4587" r="-6881" b="-34426"/>
                  </a:stretch>
                </a:blipFill>
              </p:spPr>
              <p:txBody>
                <a:bodyPr/>
                <a:lstStyle/>
                <a:p>
                  <a:r>
                    <a:rPr lang="en-US">
                      <a:noFill/>
                    </a:rPr>
                    <a:t> </a:t>
                  </a:r>
                </a:p>
              </p:txBody>
            </p:sp>
          </mc:Fallback>
        </mc:AlternateContent>
      </p:grpSp>
      <p:sp>
        <p:nvSpPr>
          <p:cNvPr id="22" name="TextBox 21">
            <a:extLst>
              <a:ext uri="{FF2B5EF4-FFF2-40B4-BE49-F238E27FC236}">
                <a16:creationId xmlns:a16="http://schemas.microsoft.com/office/drawing/2014/main" id="{B3E7DCD6-29DE-465D-8C50-E4C94675A77D}"/>
              </a:ext>
            </a:extLst>
          </p:cNvPr>
          <p:cNvSpPr txBox="1"/>
          <p:nvPr/>
        </p:nvSpPr>
        <p:spPr>
          <a:xfrm>
            <a:off x="6568613" y="2098653"/>
            <a:ext cx="2653547" cy="830997"/>
          </a:xfrm>
          <a:prstGeom prst="rect">
            <a:avLst/>
          </a:prstGeom>
          <a:noFill/>
        </p:spPr>
        <p:txBody>
          <a:bodyPr wrap="square" rtlCol="0">
            <a:spAutoFit/>
          </a:bodyPr>
          <a:lstStyle/>
          <a:p>
            <a:r>
              <a:rPr lang="en-US" sz="4800" dirty="0"/>
              <a:t>{  5 ,  6  } </a:t>
            </a:r>
          </a:p>
        </p:txBody>
      </p:sp>
      <p:grpSp>
        <p:nvGrpSpPr>
          <p:cNvPr id="29" name="Group 28">
            <a:extLst>
              <a:ext uri="{FF2B5EF4-FFF2-40B4-BE49-F238E27FC236}">
                <a16:creationId xmlns:a16="http://schemas.microsoft.com/office/drawing/2014/main" id="{91E7C042-3AB3-44E3-AE1E-4793A332DA33}"/>
              </a:ext>
            </a:extLst>
          </p:cNvPr>
          <p:cNvGrpSpPr/>
          <p:nvPr/>
        </p:nvGrpSpPr>
        <p:grpSpPr>
          <a:xfrm>
            <a:off x="6798766" y="3151585"/>
            <a:ext cx="2193239" cy="915260"/>
            <a:chOff x="6798766" y="3151585"/>
            <a:chExt cx="2193239" cy="915260"/>
          </a:xfrm>
        </p:grpSpPr>
        <p:sp>
          <p:nvSpPr>
            <p:cNvPr id="23" name="Left Brace 22">
              <a:extLst>
                <a:ext uri="{FF2B5EF4-FFF2-40B4-BE49-F238E27FC236}">
                  <a16:creationId xmlns:a16="http://schemas.microsoft.com/office/drawing/2014/main" id="{AB39C01E-7EA0-47EC-8A31-B6A362272EA0}"/>
                </a:ext>
              </a:extLst>
            </p:cNvPr>
            <p:cNvSpPr/>
            <p:nvPr/>
          </p:nvSpPr>
          <p:spPr>
            <a:xfrm rot="16200000">
              <a:off x="7700678" y="2249673"/>
              <a:ext cx="389416" cy="219323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824F140-501A-4CA3-87C5-8BF5FB5215C4}"/>
                    </a:ext>
                  </a:extLst>
                </p:cNvPr>
                <p:cNvSpPr txBox="1"/>
                <p:nvPr/>
              </p:nvSpPr>
              <p:spPr>
                <a:xfrm>
                  <a:off x="7231807" y="3697513"/>
                  <a:ext cx="132715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𝑜𝑏𝑗𝑒𝑐𝑡𝑠</m:t>
                        </m:r>
                      </m:oMath>
                    </m:oMathPara>
                  </a14:m>
                  <a:endParaRPr lang="en-US" sz="2400" dirty="0"/>
                </a:p>
              </p:txBody>
            </p:sp>
          </mc:Choice>
          <mc:Fallback xmlns="">
            <p:sp>
              <p:nvSpPr>
                <p:cNvPr id="24" name="TextBox 23">
                  <a:extLst>
                    <a:ext uri="{FF2B5EF4-FFF2-40B4-BE49-F238E27FC236}">
                      <a16:creationId xmlns:a16="http://schemas.microsoft.com/office/drawing/2014/main" id="{5824F140-501A-4CA3-87C5-8BF5FB5215C4}"/>
                    </a:ext>
                  </a:extLst>
                </p:cNvPr>
                <p:cNvSpPr txBox="1">
                  <a:spLocks noRot="1" noChangeAspect="1" noMove="1" noResize="1" noEditPoints="1" noAdjustHandles="1" noChangeArrowheads="1" noChangeShapeType="1" noTextEdit="1"/>
                </p:cNvSpPr>
                <p:nvPr/>
              </p:nvSpPr>
              <p:spPr>
                <a:xfrm>
                  <a:off x="7231807" y="3697513"/>
                  <a:ext cx="1327158" cy="369332"/>
                </a:xfrm>
                <a:prstGeom prst="rect">
                  <a:avLst/>
                </a:prstGeom>
                <a:blipFill>
                  <a:blip r:embed="rId9"/>
                  <a:stretch>
                    <a:fillRect l="-4128" r="-7339" b="-35000"/>
                  </a:stretch>
                </a:blipFill>
              </p:spPr>
              <p:txBody>
                <a:bodyPr/>
                <a:lstStyle/>
                <a:p>
                  <a:r>
                    <a:rPr lang="en-US">
                      <a:noFill/>
                    </a:rPr>
                    <a:t> </a:t>
                  </a:r>
                </a:p>
              </p:txBody>
            </p:sp>
          </mc:Fallback>
        </mc:AlternateContent>
      </p:grpSp>
      <p:grpSp>
        <p:nvGrpSpPr>
          <p:cNvPr id="30" name="Group 29">
            <a:extLst>
              <a:ext uri="{FF2B5EF4-FFF2-40B4-BE49-F238E27FC236}">
                <a16:creationId xmlns:a16="http://schemas.microsoft.com/office/drawing/2014/main" id="{13807E06-B7D3-4BB4-9BB0-9C0F5C669858}"/>
              </a:ext>
            </a:extLst>
          </p:cNvPr>
          <p:cNvGrpSpPr/>
          <p:nvPr/>
        </p:nvGrpSpPr>
        <p:grpSpPr>
          <a:xfrm>
            <a:off x="1675020" y="5345553"/>
            <a:ext cx="8418288" cy="1016574"/>
            <a:chOff x="1886858" y="5368139"/>
            <a:chExt cx="8418288" cy="1016574"/>
          </a:xfrm>
        </p:grpSpPr>
        <p:sp>
          <p:nvSpPr>
            <p:cNvPr id="7" name="Left Brace 6">
              <a:extLst>
                <a:ext uri="{FF2B5EF4-FFF2-40B4-BE49-F238E27FC236}">
                  <a16:creationId xmlns:a16="http://schemas.microsoft.com/office/drawing/2014/main" id="{586E54B5-EF3E-48B4-B255-76A15142E9F9}"/>
                </a:ext>
              </a:extLst>
            </p:cNvPr>
            <p:cNvSpPr/>
            <p:nvPr/>
          </p:nvSpPr>
          <p:spPr>
            <a:xfrm rot="16200000">
              <a:off x="5875749" y="1379248"/>
              <a:ext cx="440506" cy="841828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E5FA4AE-F9C7-4C1C-AAF5-BB76542B6CB1}"/>
                    </a:ext>
                  </a:extLst>
                </p:cNvPr>
                <p:cNvSpPr txBox="1"/>
                <p:nvPr/>
              </p:nvSpPr>
              <p:spPr>
                <a:xfrm>
                  <a:off x="5741855" y="5878836"/>
                  <a:ext cx="108991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𝑜𝑏𝑗𝑒𝑐𝑡𝑠</m:t>
                        </m:r>
                      </m:oMath>
                    </m:oMathPara>
                  </a14:m>
                  <a:endParaRPr lang="en-US" sz="2400" dirty="0"/>
                </a:p>
              </p:txBody>
            </p:sp>
          </mc:Choice>
          <mc:Fallback xmlns="">
            <p:sp>
              <p:nvSpPr>
                <p:cNvPr id="8" name="TextBox 7">
                  <a:extLst>
                    <a:ext uri="{FF2B5EF4-FFF2-40B4-BE49-F238E27FC236}">
                      <a16:creationId xmlns:a16="http://schemas.microsoft.com/office/drawing/2014/main" id="{DE5FA4AE-F9C7-4C1C-AAF5-BB76542B6CB1}"/>
                    </a:ext>
                  </a:extLst>
                </p:cNvPr>
                <p:cNvSpPr txBox="1">
                  <a:spLocks noRot="1" noChangeAspect="1" noMove="1" noResize="1" noEditPoints="1" noAdjustHandles="1" noChangeArrowheads="1" noChangeShapeType="1" noTextEdit="1"/>
                </p:cNvSpPr>
                <p:nvPr/>
              </p:nvSpPr>
              <p:spPr>
                <a:xfrm>
                  <a:off x="5741855" y="5878836"/>
                  <a:ext cx="1089914" cy="369332"/>
                </a:xfrm>
                <a:prstGeom prst="rect">
                  <a:avLst/>
                </a:prstGeom>
                <a:blipFill>
                  <a:blip r:embed="rId10"/>
                  <a:stretch>
                    <a:fillRect l="-8939" r="-8380"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A6BD8389-B5AC-418E-9AB7-7CAF80FA5135}"/>
                    </a:ext>
                  </a:extLst>
                </p:cNvPr>
                <p:cNvSpPr/>
                <p:nvPr/>
              </p:nvSpPr>
              <p:spPr>
                <a:xfrm>
                  <a:off x="5109032" y="5738382"/>
                  <a:ext cx="70403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26" name="Rectangle 25">
                  <a:extLst>
                    <a:ext uri="{FF2B5EF4-FFF2-40B4-BE49-F238E27FC236}">
                      <a16:creationId xmlns:a16="http://schemas.microsoft.com/office/drawing/2014/main" id="{A6BD8389-B5AC-418E-9AB7-7CAF80FA5135}"/>
                    </a:ext>
                  </a:extLst>
                </p:cNvPr>
                <p:cNvSpPr>
                  <a:spLocks noRot="1" noChangeAspect="1" noMove="1" noResize="1" noEditPoints="1" noAdjustHandles="1" noChangeArrowheads="1" noChangeShapeType="1" noTextEdit="1"/>
                </p:cNvSpPr>
                <p:nvPr/>
              </p:nvSpPr>
              <p:spPr>
                <a:xfrm>
                  <a:off x="5109032" y="5738382"/>
                  <a:ext cx="704039" cy="646331"/>
                </a:xfrm>
                <a:prstGeom prst="rect">
                  <a:avLst/>
                </a:prstGeom>
                <a:blipFill>
                  <a:blip r:embed="rId11"/>
                  <a:stretch>
                    <a:fillRect/>
                  </a:stretch>
                </a:blipFill>
              </p:spPr>
              <p:txBody>
                <a:bodyPr/>
                <a:lstStyle/>
                <a:p>
                  <a:r>
                    <a:rPr lang="en-US">
                      <a:noFill/>
                    </a:rPr>
                    <a:t> </a:t>
                  </a:r>
                </a:p>
              </p:txBody>
            </p:sp>
          </mc:Fallback>
        </mc:AlternateContent>
      </p:grpSp>
      <p:pic>
        <p:nvPicPr>
          <p:cNvPr id="31" name="Picture 30">
            <a:extLst>
              <a:ext uri="{FF2B5EF4-FFF2-40B4-BE49-F238E27FC236}">
                <a16:creationId xmlns:a16="http://schemas.microsoft.com/office/drawing/2014/main" id="{7C5BDD3A-6DEE-47FC-908B-E132C39363F8}"/>
              </a:ext>
            </a:extLst>
          </p:cNvPr>
          <p:cNvPicPr>
            <a:picLocks noChangeAspect="1"/>
          </p:cNvPicPr>
          <p:nvPr/>
        </p:nvPicPr>
        <p:blipFill rotWithShape="1">
          <a:blip r:embed="rId12"/>
          <a:srcRect l="8605" t="19022" r="88365" b="1619"/>
          <a:stretch/>
        </p:blipFill>
        <p:spPr>
          <a:xfrm>
            <a:off x="545658" y="585216"/>
            <a:ext cx="396240" cy="5800344"/>
          </a:xfrm>
          <a:prstGeom prst="rect">
            <a:avLst/>
          </a:prstGeom>
        </p:spPr>
      </p:pic>
    </p:spTree>
    <p:extLst>
      <p:ext uri="{BB962C8B-B14F-4D97-AF65-F5344CB8AC3E}">
        <p14:creationId xmlns:p14="http://schemas.microsoft.com/office/powerpoint/2010/main" val="368831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AAB4-D31F-4368-B6C0-B1E281E8D3E8}"/>
              </a:ext>
            </a:extLst>
          </p:cNvPr>
          <p:cNvSpPr>
            <a:spLocks noGrp="1"/>
          </p:cNvSpPr>
          <p:nvPr>
            <p:ph type="title"/>
          </p:nvPr>
        </p:nvSpPr>
        <p:spPr>
          <a:xfrm>
            <a:off x="1024128" y="585216"/>
            <a:ext cx="9720072" cy="1083446"/>
          </a:xfrm>
        </p:spPr>
        <p:txBody>
          <a:bodyPr/>
          <a:lstStyle/>
          <a:p>
            <a:r>
              <a:rPr lang="en-US" dirty="0"/>
              <a:t>      Infinity as a measure of size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41CB8D8-CBCE-4C0F-805B-43A8C1051885}"/>
                  </a:ext>
                </a:extLst>
              </p:cNvPr>
              <p:cNvSpPr txBox="1"/>
              <p:nvPr/>
            </p:nvSpPr>
            <p:spPr>
              <a:xfrm>
                <a:off x="1934418" y="1950165"/>
                <a:ext cx="2786147" cy="677108"/>
              </a:xfrm>
              <a:prstGeom prst="rect">
                <a:avLst/>
              </a:prstGeom>
              <a:noFill/>
              <a:ln>
                <a:solidFill>
                  <a:schemeClr val="accent2"/>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{1, 2, 3, . . . }</m:t>
                      </m:r>
                    </m:oMath>
                  </m:oMathPara>
                </a14:m>
                <a:endParaRPr lang="en-US" sz="4400" dirty="0"/>
              </a:p>
            </p:txBody>
          </p:sp>
        </mc:Choice>
        <mc:Fallback xmlns="">
          <p:sp>
            <p:nvSpPr>
              <p:cNvPr id="4" name="TextBox 3">
                <a:extLst>
                  <a:ext uri="{FF2B5EF4-FFF2-40B4-BE49-F238E27FC236}">
                    <a16:creationId xmlns:a16="http://schemas.microsoft.com/office/drawing/2014/main" id="{441CB8D8-CBCE-4C0F-805B-43A8C1051885}"/>
                  </a:ext>
                </a:extLst>
              </p:cNvPr>
              <p:cNvSpPr txBox="1">
                <a:spLocks noRot="1" noChangeAspect="1" noMove="1" noResize="1" noEditPoints="1" noAdjustHandles="1" noChangeArrowheads="1" noChangeShapeType="1" noTextEdit="1"/>
              </p:cNvSpPr>
              <p:nvPr/>
            </p:nvSpPr>
            <p:spPr>
              <a:xfrm>
                <a:off x="1934418" y="1950165"/>
                <a:ext cx="2786147" cy="677108"/>
              </a:xfrm>
              <a:prstGeom prst="rect">
                <a:avLst/>
              </a:prstGeom>
              <a:blipFill>
                <a:blip r:embed="rId3"/>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452969-255E-4800-B002-21974C2DAD78}"/>
                  </a:ext>
                </a:extLst>
              </p:cNvPr>
              <p:cNvSpPr txBox="1"/>
              <p:nvPr/>
            </p:nvSpPr>
            <p:spPr>
              <a:xfrm>
                <a:off x="5281265" y="1977230"/>
                <a:ext cx="6351867" cy="615553"/>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 . ., −3, −2, −1, 0, 1, 2, 3, . . . }</m:t>
                      </m:r>
                    </m:oMath>
                  </m:oMathPara>
                </a14:m>
                <a:endParaRPr lang="en-US" sz="4000" dirty="0"/>
              </a:p>
            </p:txBody>
          </p:sp>
        </mc:Choice>
        <mc:Fallback xmlns="">
          <p:sp>
            <p:nvSpPr>
              <p:cNvPr id="5" name="TextBox 4">
                <a:extLst>
                  <a:ext uri="{FF2B5EF4-FFF2-40B4-BE49-F238E27FC236}">
                    <a16:creationId xmlns:a16="http://schemas.microsoft.com/office/drawing/2014/main" id="{68452969-255E-4800-B002-21974C2DAD78}"/>
                  </a:ext>
                </a:extLst>
              </p:cNvPr>
              <p:cNvSpPr txBox="1">
                <a:spLocks noRot="1" noChangeAspect="1" noMove="1" noResize="1" noEditPoints="1" noAdjustHandles="1" noChangeArrowheads="1" noChangeShapeType="1" noTextEdit="1"/>
              </p:cNvSpPr>
              <p:nvPr/>
            </p:nvSpPr>
            <p:spPr>
              <a:xfrm>
                <a:off x="5281265" y="1977230"/>
                <a:ext cx="6351867" cy="615553"/>
              </a:xfrm>
              <a:prstGeom prst="rect">
                <a:avLst/>
              </a:prstGeom>
              <a:blipFill>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963F336-F1AC-46E6-833E-876C2C772BE1}"/>
                  </a:ext>
                </a:extLst>
              </p:cNvPr>
              <p:cNvSpPr txBox="1"/>
              <p:nvPr/>
            </p:nvSpPr>
            <p:spPr>
              <a:xfrm>
                <a:off x="1934418" y="2984025"/>
                <a:ext cx="6657143" cy="883447"/>
              </a:xfrm>
              <a:prstGeom prst="rect">
                <a:avLst/>
              </a:prstGeom>
              <a:noFill/>
              <a:ln>
                <a:solidFill>
                  <a:srgbClr val="00B050"/>
                </a:solidFill>
              </a:ln>
            </p:spPr>
            <p:txBody>
              <a:bodyPr wrap="none" lIns="0" tIns="0" rIns="0" bIns="0" rtlCol="0">
                <a:spAutoFit/>
              </a:bodyPr>
              <a:lstStyle/>
              <a:p>
                <a:r>
                  <a:rPr lang="en-US" sz="2800" dirty="0"/>
                  <a:t>f</a:t>
                </a:r>
                <a:r>
                  <a:rPr lang="en-US" sz="2800" b="0" dirty="0"/>
                  <a:t>ractions:  </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 .,</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m:t>
                        </m:r>
                        <m:r>
                          <a:rPr lang="en-US" sz="4000" b="0" i="1" smtClean="0">
                            <a:latin typeface="Cambria Math" panose="02040503050406030204" pitchFamily="18" charset="0"/>
                          </a:rPr>
                          <m:t>1</m:t>
                        </m:r>
                      </m:num>
                      <m:den>
                        <m:r>
                          <a:rPr lang="en-US" sz="4000" b="0" i="1" smtClean="0">
                            <a:latin typeface="Cambria Math" panose="02040503050406030204" pitchFamily="18" charset="0"/>
                          </a:rPr>
                          <m:t>2</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4</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2</m:t>
                        </m:r>
                      </m:num>
                      <m:den>
                        <m:r>
                          <a:rPr lang="en-US" sz="4000" b="0" i="1" smtClean="0">
                            <a:latin typeface="Cambria Math" panose="02040503050406030204" pitchFamily="18" charset="0"/>
                          </a:rPr>
                          <m:t>3</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75</m:t>
                        </m:r>
                      </m:num>
                      <m:den>
                        <m:r>
                          <a:rPr lang="en-US" sz="4000" b="0" i="1" smtClean="0">
                            <a:latin typeface="Cambria Math" panose="02040503050406030204" pitchFamily="18" charset="0"/>
                          </a:rPr>
                          <m:t>118</m:t>
                        </m:r>
                      </m:den>
                    </m:f>
                    <m:r>
                      <a:rPr lang="en-US" sz="4000" b="0" i="1" smtClean="0">
                        <a:latin typeface="Cambria Math" panose="02040503050406030204" pitchFamily="18" charset="0"/>
                      </a:rPr>
                      <m:t>,12,</m:t>
                    </m:r>
                    <m:r>
                      <a:rPr lang="en-US" sz="4000" b="0" i="1" smtClean="0">
                        <a:latin typeface="Cambria Math" panose="02040503050406030204" pitchFamily="18" charset="0"/>
                      </a:rPr>
                      <m:t>. . . }</m:t>
                    </m:r>
                  </m:oMath>
                </a14:m>
                <a:endParaRPr lang="en-US" sz="4000" dirty="0"/>
              </a:p>
            </p:txBody>
          </p:sp>
        </mc:Choice>
        <mc:Fallback>
          <p:sp>
            <p:nvSpPr>
              <p:cNvPr id="6" name="TextBox 5">
                <a:extLst>
                  <a:ext uri="{FF2B5EF4-FFF2-40B4-BE49-F238E27FC236}">
                    <a16:creationId xmlns:a16="http://schemas.microsoft.com/office/drawing/2014/main" id="{A963F336-F1AC-46E6-833E-876C2C772BE1}"/>
                  </a:ext>
                </a:extLst>
              </p:cNvPr>
              <p:cNvSpPr txBox="1">
                <a:spLocks noRot="1" noChangeAspect="1" noMove="1" noResize="1" noEditPoints="1" noAdjustHandles="1" noChangeArrowheads="1" noChangeShapeType="1" noTextEdit="1"/>
              </p:cNvSpPr>
              <p:nvPr/>
            </p:nvSpPr>
            <p:spPr>
              <a:xfrm>
                <a:off x="1934418" y="2984025"/>
                <a:ext cx="6657143" cy="883447"/>
              </a:xfrm>
              <a:prstGeom prst="rect">
                <a:avLst/>
              </a:prstGeom>
              <a:blipFill>
                <a:blip r:embed="rId5"/>
                <a:stretch>
                  <a:fillRect l="-3108" b="-4110"/>
                </a:stretch>
              </a:blipFill>
              <a:ln>
                <a:solidFill>
                  <a:srgbClr val="00B05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E76181E-C73B-4DEA-98C7-CD13DEBDE759}"/>
                  </a:ext>
                </a:extLst>
              </p:cNvPr>
              <p:cNvSpPr txBox="1"/>
              <p:nvPr/>
            </p:nvSpPr>
            <p:spPr>
              <a:xfrm>
                <a:off x="1934418" y="4265218"/>
                <a:ext cx="7869462" cy="615553"/>
              </a:xfrm>
              <a:prstGeom prst="rect">
                <a:avLst/>
              </a:prstGeom>
              <a:noFill/>
              <a:ln>
                <a:solidFill>
                  <a:srgbClr val="7030A0"/>
                </a:solidFill>
              </a:ln>
            </p:spPr>
            <p:txBody>
              <a:bodyPr wrap="none" lIns="0" tIns="0" rIns="0" bIns="0" rtlCol="0">
                <a:spAutoFit/>
              </a:bodyPr>
              <a:lstStyle/>
              <a:p>
                <a:r>
                  <a:rPr lang="en-US" sz="2800" dirty="0"/>
                  <a:t>a</a:t>
                </a:r>
                <a:r>
                  <a:rPr lang="en-US" sz="2800" b="0" dirty="0"/>
                  <a:t>ll numbers:</a:t>
                </a:r>
                <a14:m>
                  <m:oMath xmlns:m="http://schemas.openxmlformats.org/officeDocument/2006/math">
                    <m:r>
                      <a:rPr lang="en-US" sz="4000" b="0" i="1" smtClean="0">
                        <a:latin typeface="Cambria Math" panose="02040503050406030204" pitchFamily="18" charset="0"/>
                      </a:rPr>
                      <m:t> {</m:t>
                    </m:r>
                    <m:r>
                      <a:rPr lang="en-US" sz="4000" b="0" i="1" smtClean="0">
                        <a:latin typeface="Cambria Math" panose="02040503050406030204" pitchFamily="18" charset="0"/>
                      </a:rPr>
                      <m:t>. ..,</m:t>
                    </m:r>
                    <m:r>
                      <a:rPr lang="en-US" sz="4000" b="0" i="1" smtClean="0">
                        <a:latin typeface="Cambria Math" panose="02040503050406030204" pitchFamily="18" charset="0"/>
                      </a:rPr>
                      <m:t>−27.38,</m:t>
                    </m:r>
                    <m:r>
                      <m:rPr>
                        <m:sty m:val="p"/>
                      </m:rPr>
                      <a:rPr lang="el-GR" sz="4000" i="1">
                        <a:latin typeface="Cambria Math" panose="02040503050406030204" pitchFamily="18" charset="0"/>
                      </a:rPr>
                      <m:t>π</m:t>
                    </m:r>
                    <m:r>
                      <a:rPr lang="en-US" sz="4000" b="0" i="1" smtClean="0">
                        <a:latin typeface="Cambria Math" panose="02040503050406030204" pitchFamily="18" charset="0"/>
                      </a:rPr>
                      <m:t>,</m:t>
                    </m:r>
                    <m:r>
                      <a:rPr lang="en-US" sz="4000" b="0" i="1" smtClean="0">
                        <a:latin typeface="Cambria Math" panose="02040503050406030204" pitchFamily="18" charset="0"/>
                      </a:rPr>
                      <m:t>6</m:t>
                    </m:r>
                    <m:r>
                      <a:rPr lang="en-US" sz="4000" b="0" i="1" smtClean="0">
                        <a:latin typeface="Cambria Math" panose="02040503050406030204" pitchFamily="18" charset="0"/>
                      </a:rPr>
                      <m:t>.03010, . . . }</m:t>
                    </m:r>
                  </m:oMath>
                </a14:m>
                <a:endParaRPr lang="en-US" sz="4000" dirty="0"/>
              </a:p>
            </p:txBody>
          </p:sp>
        </mc:Choice>
        <mc:Fallback>
          <p:sp>
            <p:nvSpPr>
              <p:cNvPr id="7" name="TextBox 6">
                <a:extLst>
                  <a:ext uri="{FF2B5EF4-FFF2-40B4-BE49-F238E27FC236}">
                    <a16:creationId xmlns:a16="http://schemas.microsoft.com/office/drawing/2014/main" id="{3E76181E-C73B-4DEA-98C7-CD13DEBDE759}"/>
                  </a:ext>
                </a:extLst>
              </p:cNvPr>
              <p:cNvSpPr txBox="1">
                <a:spLocks noRot="1" noChangeAspect="1" noMove="1" noResize="1" noEditPoints="1" noAdjustHandles="1" noChangeArrowheads="1" noChangeShapeType="1" noTextEdit="1"/>
              </p:cNvSpPr>
              <p:nvPr/>
            </p:nvSpPr>
            <p:spPr>
              <a:xfrm>
                <a:off x="1934418" y="4265218"/>
                <a:ext cx="7869462" cy="615553"/>
              </a:xfrm>
              <a:prstGeom prst="rect">
                <a:avLst/>
              </a:prstGeom>
              <a:blipFill>
                <a:blip r:embed="rId6"/>
                <a:stretch>
                  <a:fillRect l="-2630" b="-26214"/>
                </a:stretch>
              </a:blipFill>
              <a:ln>
                <a:solidFill>
                  <a:srgbClr val="7030A0"/>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E978A4E0-6B77-45DD-B90A-F39F72B148F5}"/>
              </a:ext>
            </a:extLst>
          </p:cNvPr>
          <p:cNvSpPr txBox="1"/>
          <p:nvPr/>
        </p:nvSpPr>
        <p:spPr>
          <a:xfrm>
            <a:off x="1701848" y="5749564"/>
            <a:ext cx="8067721" cy="523220"/>
          </a:xfrm>
          <a:prstGeom prst="rect">
            <a:avLst/>
          </a:prstGeom>
          <a:noFill/>
        </p:spPr>
        <p:txBody>
          <a:bodyPr wrap="none" rtlCol="0">
            <a:spAutoFit/>
          </a:bodyPr>
          <a:lstStyle/>
          <a:p>
            <a:r>
              <a:rPr lang="en-US" sz="2800" dirty="0"/>
              <a:t>Is there a coherent notion of infinity as measuring size? </a:t>
            </a:r>
          </a:p>
        </p:txBody>
      </p:sp>
      <p:sp>
        <p:nvSpPr>
          <p:cNvPr id="9" name="TextBox 8">
            <a:extLst>
              <a:ext uri="{FF2B5EF4-FFF2-40B4-BE49-F238E27FC236}">
                <a16:creationId xmlns:a16="http://schemas.microsoft.com/office/drawing/2014/main" id="{A203F40B-B388-4430-A373-E555A493E257}"/>
              </a:ext>
            </a:extLst>
          </p:cNvPr>
          <p:cNvSpPr txBox="1"/>
          <p:nvPr/>
        </p:nvSpPr>
        <p:spPr>
          <a:xfrm>
            <a:off x="1701848" y="5147380"/>
            <a:ext cx="4394152" cy="523220"/>
          </a:xfrm>
          <a:prstGeom prst="rect">
            <a:avLst/>
          </a:prstGeom>
          <a:noFill/>
        </p:spPr>
        <p:txBody>
          <a:bodyPr wrap="none" rtlCol="0">
            <a:spAutoFit/>
          </a:bodyPr>
          <a:lstStyle/>
          <a:p>
            <a:r>
              <a:rPr lang="en-US" sz="2800" dirty="0"/>
              <a:t>Are these sets the same size? </a:t>
            </a:r>
          </a:p>
        </p:txBody>
      </p:sp>
      <p:pic>
        <p:nvPicPr>
          <p:cNvPr id="10" name="Picture 9">
            <a:extLst>
              <a:ext uri="{FF2B5EF4-FFF2-40B4-BE49-F238E27FC236}">
                <a16:creationId xmlns:a16="http://schemas.microsoft.com/office/drawing/2014/main" id="{CAF0A036-D9E1-4271-A85C-78389F221DF4}"/>
              </a:ext>
            </a:extLst>
          </p:cNvPr>
          <p:cNvPicPr>
            <a:picLocks noChangeAspect="1"/>
          </p:cNvPicPr>
          <p:nvPr/>
        </p:nvPicPr>
        <p:blipFill rotWithShape="1">
          <a:blip r:embed="rId7"/>
          <a:srcRect l="8605" t="19022" r="88365" b="1619"/>
          <a:stretch/>
        </p:blipFill>
        <p:spPr>
          <a:xfrm>
            <a:off x="545658" y="585216"/>
            <a:ext cx="396240" cy="5800344"/>
          </a:xfrm>
          <a:prstGeom prst="rect">
            <a:avLst/>
          </a:prstGeom>
        </p:spPr>
      </p:pic>
    </p:spTree>
    <p:extLst>
      <p:ext uri="{BB962C8B-B14F-4D97-AF65-F5344CB8AC3E}">
        <p14:creationId xmlns:p14="http://schemas.microsoft.com/office/powerpoint/2010/main" val="176628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10DE6-257B-4312-8A3E-EB7440AFAF2D}"/>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9600" kern="1200" cap="all" spc="200" baseline="0" dirty="0">
                <a:solidFill>
                  <a:schemeClr val="tx1">
                    <a:lumMod val="95000"/>
                    <a:lumOff val="5000"/>
                  </a:schemeClr>
                </a:solidFill>
                <a:latin typeface="+mj-lt"/>
                <a:ea typeface="+mj-ea"/>
                <a:cs typeface="+mj-cs"/>
              </a:rPr>
              <a:t>Yes!</a:t>
            </a:r>
            <a:r>
              <a:rPr lang="en-US" sz="4400" kern="1200" cap="all" spc="200" baseline="0" dirty="0">
                <a:solidFill>
                  <a:schemeClr val="tx1">
                    <a:lumMod val="95000"/>
                    <a:lumOff val="5000"/>
                  </a:schemeClr>
                </a:solidFill>
                <a:latin typeface="+mj-lt"/>
                <a:ea typeface="+mj-ea"/>
                <a:cs typeface="+mj-cs"/>
              </a:rPr>
              <a:t> </a:t>
            </a:r>
          </a:p>
        </p:txBody>
      </p:sp>
      <p:sp>
        <p:nvSpPr>
          <p:cNvPr id="3" name="Content Placeholder 2">
            <a:extLst>
              <a:ext uri="{FF2B5EF4-FFF2-40B4-BE49-F238E27FC236}">
                <a16:creationId xmlns:a16="http://schemas.microsoft.com/office/drawing/2014/main" id="{450780B5-26D1-4F03-A80B-233151D9CAE8}"/>
              </a:ext>
            </a:extLst>
          </p:cNvPr>
          <p:cNvSpPr>
            <a:spLocks noGrp="1"/>
          </p:cNvSpPr>
          <p:nvPr>
            <p:ph idx="1"/>
          </p:nvPr>
        </p:nvSpPr>
        <p:spPr>
          <a:xfrm>
            <a:off x="289560" y="3849539"/>
            <a:ext cx="4053840" cy="2367405"/>
          </a:xfrm>
        </p:spPr>
        <p:txBody>
          <a:bodyPr vert="horz" lIns="91440" tIns="45720" rIns="91440" bIns="45720" rtlCol="0" anchor="t">
            <a:normAutofit/>
          </a:bodyPr>
          <a:lstStyle/>
          <a:p>
            <a:pPr marL="0" indent="0" algn="r">
              <a:lnSpc>
                <a:spcPct val="100000"/>
              </a:lnSpc>
              <a:spcBef>
                <a:spcPts val="0"/>
              </a:spcBef>
              <a:buNone/>
            </a:pPr>
            <a:r>
              <a:rPr lang="en-US" sz="2800" dirty="0">
                <a:solidFill>
                  <a:schemeClr val="tx1">
                    <a:lumMod val="95000"/>
                    <a:lumOff val="5000"/>
                  </a:schemeClr>
                </a:solidFill>
              </a:rPr>
              <a:t>But you are going to have to give up something that you love…</a:t>
            </a:r>
          </a:p>
        </p:txBody>
      </p:sp>
      <p:cxnSp>
        <p:nvCxnSpPr>
          <p:cNvPr id="36" name="Straight Connector 35">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342C6A2-A1D1-4FC7-A9CB-9B5E726E54FC}"/>
              </a:ext>
            </a:extLst>
          </p:cNvPr>
          <p:cNvPicPr>
            <a:picLocks noChangeAspect="1"/>
          </p:cNvPicPr>
          <p:nvPr/>
        </p:nvPicPr>
        <p:blipFill rotWithShape="1">
          <a:blip r:embed="rId2"/>
          <a:srcRect l="13911" r="14959" b="1"/>
          <a:stretch/>
        </p:blipFill>
        <p:spPr>
          <a:xfrm>
            <a:off x="5039165" y="640080"/>
            <a:ext cx="6128574" cy="5578816"/>
          </a:xfrm>
          <a:prstGeom prst="rect">
            <a:avLst/>
          </a:prstGeom>
        </p:spPr>
      </p:pic>
    </p:spTree>
    <p:extLst>
      <p:ext uri="{BB962C8B-B14F-4D97-AF65-F5344CB8AC3E}">
        <p14:creationId xmlns:p14="http://schemas.microsoft.com/office/powerpoint/2010/main" val="426869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59D0E6-7AC6-48D9-98B2-3ADA6B24A90F}"/>
              </a:ext>
            </a:extLst>
          </p:cNvPr>
          <p:cNvSpPr>
            <a:spLocks noGrp="1"/>
          </p:cNvSpPr>
          <p:nvPr>
            <p:ph type="title"/>
          </p:nvPr>
        </p:nvSpPr>
        <p:spPr>
          <a:xfrm>
            <a:off x="4365356" y="806365"/>
            <a:ext cx="7020747" cy="5229630"/>
          </a:xfrm>
        </p:spPr>
        <p:txBody>
          <a:bodyPr vert="horz" lIns="91440" tIns="45720" rIns="91440" bIns="45720" rtlCol="0" anchor="ctr">
            <a:normAutofit/>
          </a:bodyPr>
          <a:lstStyle/>
          <a:p>
            <a:r>
              <a:rPr lang="en-US" sz="6600" spc="200"/>
              <a:t>A Little history</a:t>
            </a:r>
          </a:p>
        </p:txBody>
      </p:sp>
      <p:cxnSp>
        <p:nvCxnSpPr>
          <p:cNvPr id="17" name="Straight Connector 16">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21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C63-6C26-420A-813F-C23D86EC5CEF}"/>
              </a:ext>
            </a:extLst>
          </p:cNvPr>
          <p:cNvSpPr>
            <a:spLocks noGrp="1"/>
          </p:cNvSpPr>
          <p:nvPr>
            <p:ph type="title"/>
          </p:nvPr>
        </p:nvSpPr>
        <p:spPr>
          <a:xfrm>
            <a:off x="1024128" y="585216"/>
            <a:ext cx="6066818" cy="1499616"/>
          </a:xfrm>
        </p:spPr>
        <p:txBody>
          <a:bodyPr>
            <a:normAutofit/>
          </a:bodyPr>
          <a:lstStyle/>
          <a:p>
            <a:r>
              <a:rPr lang="en-US" dirty="0"/>
              <a:t>Georg cantor (1845-1918)</a:t>
            </a:r>
          </a:p>
        </p:txBody>
      </p:sp>
      <p:sp>
        <p:nvSpPr>
          <p:cNvPr id="3" name="Content Placeholder 2">
            <a:extLst>
              <a:ext uri="{FF2B5EF4-FFF2-40B4-BE49-F238E27FC236}">
                <a16:creationId xmlns:a16="http://schemas.microsoft.com/office/drawing/2014/main" id="{DC7C57AB-E786-4C30-873F-96AE364EF995}"/>
              </a:ext>
            </a:extLst>
          </p:cNvPr>
          <p:cNvSpPr>
            <a:spLocks noGrp="1"/>
          </p:cNvSpPr>
          <p:nvPr>
            <p:ph idx="1"/>
          </p:nvPr>
        </p:nvSpPr>
        <p:spPr>
          <a:xfrm>
            <a:off x="1024128" y="2286000"/>
            <a:ext cx="6321552" cy="4023360"/>
          </a:xfrm>
        </p:spPr>
        <p:txBody>
          <a:bodyPr>
            <a:normAutofit/>
          </a:bodyPr>
          <a:lstStyle/>
          <a:p>
            <a:pPr>
              <a:buFont typeface="Arial" panose="020B0604020202020204" pitchFamily="34" charset="0"/>
              <a:buChar char="•"/>
            </a:pPr>
            <a:r>
              <a:rPr lang="en-US" dirty="0"/>
              <a:t>Born in Russia, late childhood spent in Germany</a:t>
            </a:r>
          </a:p>
          <a:p>
            <a:pPr>
              <a:buFont typeface="Arial" panose="020B0604020202020204" pitchFamily="34" charset="0"/>
              <a:buChar char="•"/>
            </a:pPr>
            <a:r>
              <a:rPr lang="en-US" dirty="0"/>
              <a:t>At age 23 completed dissertation and appointed lecturer at University of Halle</a:t>
            </a:r>
          </a:p>
          <a:p>
            <a:pPr>
              <a:buFont typeface="Arial" panose="020B0604020202020204" pitchFamily="34" charset="0"/>
              <a:buChar char="•"/>
            </a:pPr>
            <a:r>
              <a:rPr lang="en-US" dirty="0"/>
              <a:t>1878-1884 created a new branch of mathematics devoted to understanding the infinite</a:t>
            </a:r>
          </a:p>
          <a:p>
            <a:pPr>
              <a:buFont typeface="Arial" panose="020B0604020202020204" pitchFamily="34" charset="0"/>
              <a:buChar char="•"/>
            </a:pPr>
            <a:r>
              <a:rPr lang="en-US" dirty="0"/>
              <a:t>Spring 1884 first mental breakdown</a:t>
            </a:r>
          </a:p>
          <a:p>
            <a:pPr>
              <a:buFont typeface="Arial" panose="020B0604020202020204" pitchFamily="34" charset="0"/>
              <a:buChar char="•"/>
            </a:pPr>
            <a:r>
              <a:rPr lang="en-US" dirty="0"/>
              <a:t>Fall 1884 recovered and resumed research</a:t>
            </a:r>
          </a:p>
          <a:p>
            <a:pPr>
              <a:buFont typeface="Arial" panose="020B0604020202020204" pitchFamily="34" charset="0"/>
              <a:buChar char="•"/>
            </a:pPr>
            <a:r>
              <a:rPr lang="en-US" dirty="0"/>
              <a:t>1885 was asked to withdraw research articles from journal run by a close friend</a:t>
            </a:r>
          </a:p>
          <a:p>
            <a:pPr>
              <a:buFont typeface="Arial" panose="020B0604020202020204" pitchFamily="34" charset="0"/>
              <a:buChar char="•"/>
            </a:pPr>
            <a:endParaRPr lang="en-US" dirty="0"/>
          </a:p>
        </p:txBody>
      </p:sp>
      <p:pic>
        <p:nvPicPr>
          <p:cNvPr id="1026" name="Picture 2" descr="https://upload.wikimedia.org/wikipedia/commons/6/67/Georg_Cantor3.jpg">
            <a:extLst>
              <a:ext uri="{FF2B5EF4-FFF2-40B4-BE49-F238E27FC236}">
                <a16:creationId xmlns:a16="http://schemas.microsoft.com/office/drawing/2014/main" id="{0F5D65DC-56C5-46CB-85CD-5E7D9AE84D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4660"/>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98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FCCBD1-45DD-41B3-974D-259DB08C5C63}"/>
              </a:ext>
            </a:extLst>
          </p:cNvPr>
          <p:cNvSpPr>
            <a:spLocks noGrp="1"/>
          </p:cNvSpPr>
          <p:nvPr>
            <p:ph idx="1"/>
          </p:nvPr>
        </p:nvSpPr>
        <p:spPr>
          <a:xfrm>
            <a:off x="1024128" y="579120"/>
            <a:ext cx="10299191" cy="5974080"/>
          </a:xfrm>
        </p:spPr>
        <p:txBody>
          <a:bodyPr>
            <a:noAutofit/>
          </a:bodyPr>
          <a:lstStyle/>
          <a:p>
            <a:r>
              <a:rPr lang="en-US" sz="2800" dirty="0"/>
              <a:t>“I am convinced that the publication of your new work…will greatly damage your reputation among mathematicians. I know very well that basically this is all the same to you. But if your theory is once discredited in this way, it will be a long time before it will again command the attention of the mathematical world. It may well be that you and your theory will never be given the justice you deserve in your lifetime. Then the theory will be rediscovered in a hundred years or so by someone else, and then it will subsequently be found out that you already had it all. Then, at least, you will be given justice. But in this way [by publishing the article], you will exercise no significant influence…”</a:t>
            </a:r>
          </a:p>
          <a:p>
            <a:endParaRPr lang="en-US" sz="2800" dirty="0"/>
          </a:p>
          <a:p>
            <a:r>
              <a:rPr lang="en-US" sz="2800" dirty="0"/>
              <a:t>--- Letter from </a:t>
            </a:r>
            <a:r>
              <a:rPr lang="en-US" sz="2800" dirty="0" err="1"/>
              <a:t>Mittag</a:t>
            </a:r>
            <a:r>
              <a:rPr lang="en-US" sz="2800" dirty="0"/>
              <a:t>-Leffler</a:t>
            </a:r>
          </a:p>
        </p:txBody>
      </p:sp>
    </p:spTree>
    <p:extLst>
      <p:ext uri="{BB962C8B-B14F-4D97-AF65-F5344CB8AC3E}">
        <p14:creationId xmlns:p14="http://schemas.microsoft.com/office/powerpoint/2010/main" val="2044195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57202</TotalTime>
  <Words>1684</Words>
  <Application>Microsoft Office PowerPoint</Application>
  <PresentationFormat>Widescreen</PresentationFormat>
  <Paragraphs>254</Paragraphs>
  <Slides>32</Slides>
  <Notes>12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Cambria Math</vt:lpstr>
      <vt:lpstr>Tw Cen MT</vt:lpstr>
      <vt:lpstr>Tw Cen MT Condensed</vt:lpstr>
      <vt:lpstr>Wingdings</vt:lpstr>
      <vt:lpstr>Wingdings 3</vt:lpstr>
      <vt:lpstr>Integral</vt:lpstr>
      <vt:lpstr>How big is Infinity?</vt:lpstr>
      <vt:lpstr>What is infinity?  </vt:lpstr>
      <vt:lpstr>Infinity in mathematics</vt:lpstr>
      <vt:lpstr>Infinity As a measure of size</vt:lpstr>
      <vt:lpstr>      Infinity as a measure of size</vt:lpstr>
      <vt:lpstr>Yes! </vt:lpstr>
      <vt:lpstr>A Little history</vt:lpstr>
      <vt:lpstr>Georg cantor (1845-1918)</vt:lpstr>
      <vt:lpstr>PowerPoint Presentation</vt:lpstr>
      <vt:lpstr>Georg cantor (1845-1918)</vt:lpstr>
      <vt:lpstr>A Little activity</vt:lpstr>
      <vt:lpstr>Counting without numbers</vt:lpstr>
      <vt:lpstr>Fundamental idea: matching</vt:lpstr>
      <vt:lpstr>Comparing sizes</vt:lpstr>
      <vt:lpstr>Fundamental idea: matching</vt:lpstr>
      <vt:lpstr>Infinity plus one</vt:lpstr>
      <vt:lpstr>Even numbers vs. Whole numbers</vt:lpstr>
      <vt:lpstr>Infinity plus infinity?</vt:lpstr>
      <vt:lpstr>Infinity plus infinity?</vt:lpstr>
      <vt:lpstr>Fractions</vt:lpstr>
      <vt:lpstr>Counting all the fractions</vt:lpstr>
      <vt:lpstr>So are all infinite sets the same size?</vt:lpstr>
      <vt:lpstr> What’s leftover? The irrationals</vt:lpstr>
      <vt:lpstr>When are infinite sets not the same size?</vt:lpstr>
      <vt:lpstr>Cantor’s Diagonal argument</vt:lpstr>
      <vt:lpstr>We did it!</vt:lpstr>
      <vt:lpstr>Historical reception</vt:lpstr>
      <vt:lpstr>Related results</vt:lpstr>
      <vt:lpstr>Image credits</vt:lpstr>
      <vt:lpstr>references</vt:lpstr>
      <vt:lpstr>Thank you!</vt:lpstr>
      <vt:lpstr>Abstract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Corvallis-Benton public library Counting Infinity</dc:title>
  <dc:creator>Sarah Hagen</dc:creator>
  <cp:lastModifiedBy>Sarah Hagen</cp:lastModifiedBy>
  <cp:revision>117</cp:revision>
  <dcterms:created xsi:type="dcterms:W3CDTF">2018-07-26T04:06:37Z</dcterms:created>
  <dcterms:modified xsi:type="dcterms:W3CDTF">2018-11-02T03:51:07Z</dcterms:modified>
</cp:coreProperties>
</file>