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73" r:id="rId3"/>
    <p:sldId id="295" r:id="rId4"/>
    <p:sldId id="304" r:id="rId5"/>
    <p:sldId id="257" r:id="rId6"/>
    <p:sldId id="280" r:id="rId7"/>
    <p:sldId id="287" r:id="rId8"/>
    <p:sldId id="258" r:id="rId9"/>
    <p:sldId id="296" r:id="rId10"/>
    <p:sldId id="306" r:id="rId11"/>
    <p:sldId id="302" r:id="rId12"/>
    <p:sldId id="299" r:id="rId13"/>
    <p:sldId id="305" r:id="rId14"/>
    <p:sldId id="288" r:id="rId15"/>
    <p:sldId id="294" r:id="rId16"/>
    <p:sldId id="264" r:id="rId17"/>
    <p:sldId id="265" r:id="rId18"/>
    <p:sldId id="289" r:id="rId19"/>
    <p:sldId id="259" r:id="rId20"/>
    <p:sldId id="268" r:id="rId21"/>
    <p:sldId id="298" r:id="rId22"/>
    <p:sldId id="290" r:id="rId23"/>
    <p:sldId id="269" r:id="rId24"/>
    <p:sldId id="272" r:id="rId25"/>
    <p:sldId id="291" r:id="rId26"/>
    <p:sldId id="274" r:id="rId27"/>
    <p:sldId id="285" r:id="rId28"/>
    <p:sldId id="263" r:id="rId29"/>
    <p:sldId id="281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214"/>
    <a:srgbClr val="F3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3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9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5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5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C3FEAE-C585-4007-90C5-5F6B583FB177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AA4911-0593-4620-967E-5B9150A4E4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_the_Sizes_and_Distances_(Aristarchus)" TargetMode="External"/><Relationship Id="rId7" Type="http://schemas.openxmlformats.org/officeDocument/2006/relationships/hyperlink" Target="http://curious.astro.cornell.edu/about-us/44-our-solar-system/the-moon/general-questions/117-how-do-we-measure-the-size-of-the-moon-and-of-the-sun-beginner" TargetMode="External"/><Relationship Id="rId2" Type="http://schemas.openxmlformats.org/officeDocument/2006/relationships/hyperlink" Target="http://www-spof.gsfc.nasa.gov/stargaze/Smap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lipse.gsfc.nasa.gov/lunar.html" TargetMode="External"/><Relationship Id="rId5" Type="http://schemas.openxmlformats.org/officeDocument/2006/relationships/hyperlink" Target="https://en.wikipedia.org/wiki/Eratosthenes" TargetMode="External"/><Relationship Id="rId4" Type="http://schemas.openxmlformats.org/officeDocument/2006/relationships/hyperlink" Target="https://en.wikipedia.org/wiki/Aristarchus_of_Samo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en-and-how-did-scientists-measure-the-radius-of-the-earth" TargetMode="External"/><Relationship Id="rId2" Type="http://schemas.openxmlformats.org/officeDocument/2006/relationships/hyperlink" Target="http://curious.astro.cornell.edu/about-us/41-our-solar-system/the-earth/orbit/87-how-do-you-measure-the-distance-between-earth-and-the-sun-intermedi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3854" b="9480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/>
              <a:t>Ancient Greek Methods of Astronomical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US" dirty="0"/>
              <a:t>Sarah Hagen</a:t>
            </a:r>
          </a:p>
          <a:p>
            <a:r>
              <a:rPr lang="en-US" dirty="0"/>
              <a:t>Oregon State University</a:t>
            </a:r>
          </a:p>
          <a:p>
            <a:r>
              <a:rPr lang="en-US" dirty="0"/>
              <a:t>August 1</a:t>
            </a:r>
            <a:r>
              <a:rPr lang="en-US" baseline="30000" dirty="0"/>
              <a:t>st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7899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Earth - </a:t>
            </a:r>
            <a:r>
              <a:rPr lang="en-US" sz="3600" i="1" dirty="0"/>
              <a:t>ERATOSTHENES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864" y="3328887"/>
            <a:ext cx="4502426" cy="6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The Well of </a:t>
            </a:r>
            <a:r>
              <a:rPr lang="en-US" dirty="0" err="1"/>
              <a:t>Syene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514" y="2084832"/>
            <a:ext cx="1565827" cy="4170193"/>
            <a:chOff x="7580239" y="2209937"/>
            <a:chExt cx="1470995" cy="251718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80243" y="2410307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580242" y="2594973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580242" y="277963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580243" y="2984034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580242" y="3168700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80242" y="3353366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80243" y="3503753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580242" y="368841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80242" y="387308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580242" y="401554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80241" y="420021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80241" y="4384881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580241" y="454245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80240" y="4727121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0239" y="2209937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719930" y="1470991"/>
            <a:ext cx="2584174" cy="4784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719930" y="4651513"/>
            <a:ext cx="1921566" cy="188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759388" y="4747388"/>
            <a:ext cx="378524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044070" y="2722717"/>
            <a:ext cx="6758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3"/>
          </p:cNvCxnSpPr>
          <p:nvPr/>
        </p:nvCxnSpPr>
        <p:spPr>
          <a:xfrm flipV="1">
            <a:off x="8719930" y="2193959"/>
            <a:ext cx="0" cy="551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19929" y="4877996"/>
            <a:ext cx="9939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Syene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748900" y="2583770"/>
            <a:ext cx="12937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Alexandria</a:t>
            </a:r>
          </a:p>
        </p:txBody>
      </p:sp>
    </p:spTree>
    <p:extLst>
      <p:ext uri="{BB962C8B-B14F-4D97-AF65-F5344CB8AC3E}">
        <p14:creationId xmlns:p14="http://schemas.microsoft.com/office/powerpoint/2010/main" val="2496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Earth - </a:t>
            </a:r>
            <a:r>
              <a:rPr lang="en-US" sz="3600" i="1" dirty="0"/>
              <a:t>ERATOSTHENES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466" y="5193104"/>
                <a:ext cx="4780722" cy="45374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400" dirty="0">
                    <a:latin typeface="Symbol" panose="05050102010706020507" pitchFamily="18" charset="2"/>
                  </a:rPr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400" dirty="0"/>
                  <a:t> of a circle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66" y="5193104"/>
                <a:ext cx="4780722" cy="453749"/>
              </a:xfrm>
              <a:blipFill>
                <a:blip r:embed="rId2"/>
                <a:stretch>
                  <a:fillRect t="-133784" b="-19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/>
          <p:cNvSpPr txBox="1">
            <a:spLocks/>
          </p:cNvSpPr>
          <p:nvPr/>
        </p:nvSpPr>
        <p:spPr>
          <a:xfrm>
            <a:off x="5377069" y="5193104"/>
            <a:ext cx="5049079" cy="453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Alexandria to </a:t>
            </a:r>
            <a:r>
              <a:rPr lang="en-US" dirty="0" err="1"/>
              <a:t>Syene</a:t>
            </a:r>
            <a:r>
              <a:rPr lang="en-US" dirty="0"/>
              <a:t> ~5000 </a:t>
            </a:r>
            <a:r>
              <a:rPr lang="en-US" dirty="0" err="1"/>
              <a:t>stades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6836" y="5952350"/>
                <a:ext cx="445273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𝐶𝑖𝑟𝑐𝑢𝑚𝑓𝑒𝑟𝑒𝑛𝑐𝑒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𝑠𝑡𝑎𝑑𝑒𝑠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6" y="5952350"/>
                <a:ext cx="445273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5377069" y="1816062"/>
            <a:ext cx="3356117" cy="3056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661455" y="3419090"/>
            <a:ext cx="8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Syene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592749" y="2209305"/>
            <a:ext cx="123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Alexandria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857501" y="1932837"/>
            <a:ext cx="1565827" cy="2623017"/>
            <a:chOff x="7580239" y="2209937"/>
            <a:chExt cx="1470995" cy="2517184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7580243" y="2410307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580242" y="2594973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7580242" y="277963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7580243" y="2984034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580242" y="3168700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580242" y="3353366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580243" y="3503753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580242" y="368841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580242" y="387308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7580242" y="4015549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580241" y="420021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580241" y="4384881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7580241" y="4542455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580240" y="4727121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580239" y="2209937"/>
              <a:ext cx="147099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Oval 91"/>
          <p:cNvSpPr/>
          <p:nvPr/>
        </p:nvSpPr>
        <p:spPr>
          <a:xfrm>
            <a:off x="5329772" y="3288063"/>
            <a:ext cx="94593" cy="883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451933" y="2720625"/>
            <a:ext cx="94593" cy="883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flipH="1" flipV="1">
            <a:off x="4852851" y="2539297"/>
            <a:ext cx="646378" cy="21623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540188" y="2553389"/>
            <a:ext cx="378524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536133" y="2553389"/>
            <a:ext cx="1004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188802" y="2463474"/>
            <a:ext cx="57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5377069" y="3295374"/>
            <a:ext cx="3916022" cy="2392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503790" y="3316066"/>
            <a:ext cx="873281" cy="5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99"/>
          <p:cNvSpPr/>
          <p:nvPr/>
        </p:nvSpPr>
        <p:spPr>
          <a:xfrm>
            <a:off x="5358223" y="1848166"/>
            <a:ext cx="3337790" cy="3056545"/>
          </a:xfrm>
          <a:prstGeom prst="arc">
            <a:avLst>
              <a:gd name="adj1" fmla="val 12172904"/>
              <a:gd name="adj2" fmla="val 125996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5427297" y="3306664"/>
            <a:ext cx="1655898" cy="10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520560" y="2764380"/>
            <a:ext cx="1584795" cy="544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364448" y="3042567"/>
            <a:ext cx="46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7" name="Arc 106"/>
          <p:cNvSpPr/>
          <p:nvPr/>
        </p:nvSpPr>
        <p:spPr>
          <a:xfrm>
            <a:off x="5377068" y="1806269"/>
            <a:ext cx="3356115" cy="3040849"/>
          </a:xfrm>
          <a:prstGeom prst="arc">
            <a:avLst>
              <a:gd name="adj1" fmla="val 10763793"/>
              <a:gd name="adj2" fmla="val 119199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97902" y="6103453"/>
                <a:ext cx="6164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𝐶𝑖𝑟𝑐𝑢𝑚𝑓𝑒𝑟𝑒𝑛𝑐𝑒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=50×5000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𝑠𝑡𝑎𝑑𝑒𝑠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𝒔𝒕𝒂𝒅𝒆𝒔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902" y="6103453"/>
                <a:ext cx="616499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2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  <p:bldP spid="72" grpId="0"/>
      <p:bldP spid="97" grpId="0"/>
      <p:bldP spid="100" grpId="0" animBg="1"/>
      <p:bldP spid="106" grpId="0"/>
      <p:bldP spid="10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Size of the Earth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5448" y="2161246"/>
            <a:ext cx="8292548" cy="7187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big is a </a:t>
            </a:r>
            <a:r>
              <a:rPr lang="en-US" dirty="0" err="1"/>
              <a:t>stade</a:t>
            </a:r>
            <a:r>
              <a:rPr lang="en-US" dirty="0"/>
              <a:t>?!?!?    How good is this measurement?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8631" y="5288226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rgbClr val="002060"/>
                    </a:solidFill>
                    <a:latin typeface="Tw Cen MT" panose="020B0602020104020603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ctual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/>
                  </a:rPr>
                  <a:t>C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ircumference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24,900 mi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631" y="5288226"/>
                <a:ext cx="6096000" cy="646331"/>
              </a:xfrm>
              <a:prstGeom prst="rect">
                <a:avLst/>
              </a:prstGeom>
              <a:blipFill>
                <a:blip r:embed="rId2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467113" y="3215846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15%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9475" y="4248418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2% error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3844" y="3215846"/>
            <a:ext cx="6135757" cy="646331"/>
            <a:chOff x="1921565" y="2650435"/>
            <a:chExt cx="6135757" cy="574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21565" y="2650435"/>
                  <a:ext cx="6135757" cy="574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dirty="0">
                      <a:solidFill>
                        <a:prstClr val="black"/>
                      </a:solidFill>
                      <a:latin typeface="Tw Cen MT" panose="020B0602020104020603"/>
                    </a:rPr>
                    <a:t>O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lympic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</a:t>
                  </a:r>
                  <a:r>
                    <a:rPr lang="en-US" dirty="0">
                      <a:solidFill>
                        <a:prstClr val="black"/>
                      </a:solidFill>
                      <a:latin typeface="Tw Cen MT" panose="020B0602020104020603"/>
                    </a:rPr>
                    <a:t>S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tade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610 feet              Circumference</a:t>
                  </a:r>
                  <a:r>
                    <a:rPr kumimoji="0" 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28,850 mi</a:t>
                  </a:r>
                </a:p>
                <a:p>
                  <a:pPr lvl="0"/>
                  <a:r>
                    <a:rPr lang="en-US" baseline="0" dirty="0">
                      <a:solidFill>
                        <a:prstClr val="black"/>
                      </a:solidFill>
                      <a:latin typeface="Tw Cen MT" panose="020B0602020104020603"/>
                    </a:rPr>
                    <a:t>                                                           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565" y="2650435"/>
                  <a:ext cx="6135757" cy="574274"/>
                </a:xfrm>
                <a:prstGeom prst="rect">
                  <a:avLst/>
                </a:prstGeom>
                <a:blipFill>
                  <a:blip r:embed="rId3"/>
                  <a:stretch>
                    <a:fillRect l="-794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row: Right 11"/>
            <p:cNvSpPr/>
            <p:nvPr/>
          </p:nvSpPr>
          <p:spPr>
            <a:xfrm>
              <a:off x="4600558" y="2758557"/>
              <a:ext cx="569844" cy="1306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08752" y="4219301"/>
            <a:ext cx="6135757" cy="646331"/>
            <a:chOff x="2108752" y="4219301"/>
            <a:chExt cx="6135757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08752" y="4219301"/>
                  <a:ext cx="61357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Egyptian </a:t>
                  </a:r>
                  <a:r>
                    <a:rPr lang="en-US" dirty="0">
                      <a:solidFill>
                        <a:prstClr val="black"/>
                      </a:solidFill>
                      <a:latin typeface="Tw Cen MT" panose="020B0602020104020603"/>
                    </a:rPr>
                    <a:t>S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tade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515 feet             Circumference</a:t>
                  </a:r>
                  <a:r>
                    <a:rPr kumimoji="0" 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24,330 mi</a:t>
                  </a:r>
                </a:p>
                <a:p>
                  <a:pPr lvl="0"/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rPr>
                    <a:t>                                      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752" y="4219301"/>
                  <a:ext cx="6135757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95"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row: Right 12"/>
            <p:cNvSpPr/>
            <p:nvPr/>
          </p:nvSpPr>
          <p:spPr>
            <a:xfrm>
              <a:off x="4772837" y="4336074"/>
              <a:ext cx="569844" cy="1306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0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Diameter of the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359421"/>
                <a:ext cx="4568289" cy="5295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ircumference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diameter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359421"/>
                <a:ext cx="4568289" cy="529554"/>
              </a:xfrm>
              <a:blipFill>
                <a:blip r:embed="rId2"/>
                <a:stretch>
                  <a:fillRect l="-2670" t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016487" y="2084832"/>
            <a:ext cx="2650435" cy="24251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5" idx="2"/>
            <a:endCxn id="5" idx="6"/>
          </p:cNvCxnSpPr>
          <p:nvPr/>
        </p:nvCxnSpPr>
        <p:spPr>
          <a:xfrm>
            <a:off x="6016487" y="3297406"/>
            <a:ext cx="26504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6817" y="2961203"/>
            <a:ext cx="148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8382" y="236312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circumference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15677" y="5093939"/>
                <a:ext cx="5399620" cy="526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𝐷𝑖𝑎𝑚𝑒𝑡𝑒𝑟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𝑐𝑖𝑟𝑐𝑢𝑚𝑓𝑒𝑟𝑒𝑛𝑐𝑒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28,850 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=9,180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77" y="5093939"/>
                <a:ext cx="5399620" cy="52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3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Lunar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6213" y="1254867"/>
            <a:ext cx="784984" cy="7482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Size of the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653" y="876222"/>
            <a:ext cx="294047" cy="7482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Moon - </a:t>
            </a:r>
            <a:r>
              <a:rPr lang="en-US" sz="3600" i="1" dirty="0"/>
              <a:t>ARISTARCHUS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8289" y="2716696"/>
            <a:ext cx="1683026" cy="1033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4948" y="2716696"/>
            <a:ext cx="1086679" cy="1046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0984" y="2226365"/>
            <a:ext cx="238539" cy="2120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79576" y="2703444"/>
            <a:ext cx="1683026" cy="1033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36235" y="2703444"/>
            <a:ext cx="1086679" cy="1046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59018" y="2481331"/>
            <a:ext cx="238539" cy="2120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7245" y="2703444"/>
            <a:ext cx="1683026" cy="1033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93904" y="2703444"/>
            <a:ext cx="1086679" cy="1046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76930" y="2705858"/>
            <a:ext cx="238539" cy="2120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55158" y="2716696"/>
            <a:ext cx="1683026" cy="1033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11817" y="2716696"/>
            <a:ext cx="1086679" cy="1046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174358" y="3538331"/>
            <a:ext cx="238539" cy="2120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4944" y="4623473"/>
            <a:ext cx="1038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~1 hour for Moon to travel one Moon Diameter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4944" y="4134583"/>
            <a:ext cx="1038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 4 hours for Moon to travel one Earth Diameter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947" y="5825386"/>
            <a:ext cx="1038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Actual Moon Diameter = 2,190 mi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10% error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4944" y="5267785"/>
            <a:ext cx="10386391" cy="369332"/>
            <a:chOff x="824945" y="5066387"/>
            <a:chExt cx="1038639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24945" y="5066387"/>
                  <a:ext cx="103863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Moon Diameter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dirty="0"/>
                    <a:t> Earth Diameter              Moon Diameter = 1,980 mi 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45" y="5066387"/>
                  <a:ext cx="10386391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row: Right 27"/>
            <p:cNvSpPr/>
            <p:nvPr/>
          </p:nvSpPr>
          <p:spPr>
            <a:xfrm>
              <a:off x="6192078" y="5185704"/>
              <a:ext cx="569844" cy="1306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5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in the Measurement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3513315"/>
            <a:ext cx="7089358" cy="2052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Choosing the longest eclipse</a:t>
            </a:r>
          </a:p>
          <a:p>
            <a:r>
              <a:rPr lang="en-US" dirty="0"/>
              <a:t>Shadow is not exact size of the Earth</a:t>
            </a:r>
          </a:p>
          <a:p>
            <a:r>
              <a:rPr lang="en-US" dirty="0"/>
              <a:t>Lunar orbit is an arc, not a line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477886"/>
            <a:ext cx="10515600" cy="80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5912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Distance to the Moon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653" y="876222"/>
            <a:ext cx="294047" cy="7482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96" y="1952150"/>
            <a:ext cx="10253870" cy="475166"/>
          </a:xfrm>
        </p:spPr>
        <p:txBody>
          <a:bodyPr/>
          <a:lstStyle/>
          <a:p>
            <a:r>
              <a:rPr lang="en-US" dirty="0"/>
              <a:t>When do we say that two triangles are the </a:t>
            </a:r>
            <a:r>
              <a:rPr lang="en-US"/>
              <a:t>same kind?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6135756" y="3158146"/>
            <a:ext cx="3829878" cy="1272208"/>
          </a:xfrm>
          <a:prstGeom prst="triangle">
            <a:avLst>
              <a:gd name="adj" fmla="val 1816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007703" y="3504683"/>
            <a:ext cx="1861930" cy="669235"/>
          </a:xfrm>
          <a:prstGeom prst="triangle">
            <a:avLst>
              <a:gd name="adj" fmla="val 1816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0373" y="4245688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0881" y="3609584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8668" y="3361168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4530" y="4470110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0407" y="3609584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78247" y="3374106"/>
            <a:ext cx="4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7703" y="5364206"/>
                <a:ext cx="2259497" cy="5928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𝑏𝑜𝑡𝑡𝑜𝑚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3" y="5364206"/>
                <a:ext cx="2259497" cy="5928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24700" y="5475967"/>
            <a:ext cx="25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for both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5410200"/>
                <a:ext cx="19800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410200"/>
                <a:ext cx="198003" cy="474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76191" y="5383696"/>
                <a:ext cx="32624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1" y="5383696"/>
                <a:ext cx="326243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630501" y="5482377"/>
            <a:ext cx="20518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771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9" grpId="0"/>
      <p:bldP spid="21" grpId="0"/>
      <p:bldP spid="22" grpId="0"/>
      <p:bldP spid="4" grpId="0"/>
      <p:bldP spid="5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264219" y="2228093"/>
            <a:ext cx="3389243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1,000,000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10,000,000 mi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9" y="0"/>
            <a:ext cx="1533525" cy="6858000"/>
          </a:xfrm>
          <a:prstGeom prst="rect">
            <a:avLst/>
          </a:prstGeom>
        </p:spPr>
      </p:pic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2230074" y="611720"/>
            <a:ext cx="9233055" cy="1280955"/>
          </a:xfrm>
        </p:spPr>
        <p:txBody>
          <a:bodyPr/>
          <a:lstStyle/>
          <a:p>
            <a:r>
              <a:rPr lang="en-US" dirty="0"/>
              <a:t>How far away is the moon?</a:t>
            </a:r>
          </a:p>
        </p:txBody>
      </p:sp>
    </p:spTree>
    <p:extLst>
      <p:ext uri="{BB962C8B-B14F-4D97-AF65-F5344CB8AC3E}">
        <p14:creationId xmlns:p14="http://schemas.microsoft.com/office/powerpoint/2010/main" val="244020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Moon </a:t>
            </a:r>
            <a:r>
              <a:rPr lang="en-US" sz="3600" i="1" dirty="0"/>
              <a:t>– ARISTARCHUS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02295" y="2152442"/>
            <a:ext cx="996936" cy="696775"/>
            <a:chOff x="4346713" y="2496999"/>
            <a:chExt cx="996936" cy="6967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2950" y="2686050"/>
              <a:ext cx="790699" cy="38070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346713" y="2496999"/>
              <a:ext cx="609600" cy="696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505739" y="2341493"/>
            <a:ext cx="45719" cy="38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75375" y="1881723"/>
            <a:ext cx="1232452" cy="1272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8" idx="3"/>
            <a:endCxn id="22" idx="0"/>
          </p:cNvCxnSpPr>
          <p:nvPr/>
        </p:nvCxnSpPr>
        <p:spPr>
          <a:xfrm flipV="1">
            <a:off x="2799231" y="1881723"/>
            <a:ext cx="6192370" cy="65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22" idx="4"/>
          </p:cNvCxnSpPr>
          <p:nvPr/>
        </p:nvCxnSpPr>
        <p:spPr>
          <a:xfrm>
            <a:off x="2799231" y="2531847"/>
            <a:ext cx="6192370" cy="622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22" idx="4"/>
          </p:cNvCxnSpPr>
          <p:nvPr/>
        </p:nvCxnSpPr>
        <p:spPr>
          <a:xfrm>
            <a:off x="8991601" y="1881723"/>
            <a:ext cx="0" cy="1272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3"/>
          </p:cNvCxnSpPr>
          <p:nvPr/>
        </p:nvCxnSpPr>
        <p:spPr>
          <a:xfrm flipV="1">
            <a:off x="2799231" y="2474666"/>
            <a:ext cx="6192370" cy="571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73415" y="3747317"/>
            <a:ext cx="886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a coin up so that it just covers the moon in your field of 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6365" y="4460972"/>
                <a:ext cx="349980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𝐷𝑖𝑎𝑚𝑒𝑡𝑒𝑟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𝐷𝑖𝑎𝑚𝑒𝑡𝑒𝑟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65" y="4460972"/>
                <a:ext cx="3499804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9139" y="5218272"/>
                <a:ext cx="2345652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2,160 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39" y="5218272"/>
                <a:ext cx="2345652" cy="549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9139" y="6062870"/>
                <a:ext cx="3111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=237,600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39" y="6062870"/>
                <a:ext cx="3111749" cy="276999"/>
              </a:xfrm>
              <a:prstGeom prst="rect">
                <a:avLst/>
              </a:prstGeom>
              <a:blipFill>
                <a:blip r:embed="rId5"/>
                <a:stretch>
                  <a:fillRect l="-117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Solar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6213" y="1254867"/>
            <a:ext cx="784984" cy="7482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Distance to the Sun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653" y="876222"/>
            <a:ext cx="294047" cy="7482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1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Sun - </a:t>
            </a:r>
            <a:r>
              <a:rPr lang="en-US" sz="3600" i="1" dirty="0"/>
              <a:t>ARISTARCHUS</a:t>
            </a:r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775790" y="3419097"/>
            <a:ext cx="636104" cy="662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8312" y="2239654"/>
            <a:ext cx="371061" cy="33513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24730" y="1742271"/>
            <a:ext cx="1351722" cy="13298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3841" y="2407219"/>
            <a:ext cx="7580245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0"/>
          </p:cNvCxnSpPr>
          <p:nvPr/>
        </p:nvCxnSpPr>
        <p:spPr>
          <a:xfrm flipV="1">
            <a:off x="2093842" y="2407221"/>
            <a:ext cx="7606749" cy="101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0"/>
          </p:cNvCxnSpPr>
          <p:nvPr/>
        </p:nvCxnSpPr>
        <p:spPr>
          <a:xfrm>
            <a:off x="2093842" y="2411132"/>
            <a:ext cx="0" cy="1007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93842" y="2756488"/>
            <a:ext cx="318052" cy="3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11894" y="2407220"/>
            <a:ext cx="0" cy="35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e 21"/>
          <p:cNvSpPr/>
          <p:nvPr/>
        </p:nvSpPr>
        <p:spPr>
          <a:xfrm>
            <a:off x="1908312" y="2239653"/>
            <a:ext cx="371062" cy="329388"/>
          </a:xfrm>
          <a:prstGeom prst="pie">
            <a:avLst>
              <a:gd name="adj1" fmla="val 5312618"/>
              <a:gd name="adj2" fmla="val 162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841" y="3072170"/>
            <a:ext cx="3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0366" y="3569344"/>
                <a:ext cx="850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≈87°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366" y="3569344"/>
                <a:ext cx="850169" cy="276999"/>
              </a:xfrm>
              <a:prstGeom prst="rect">
                <a:avLst/>
              </a:prstGeom>
              <a:blipFill>
                <a:blip r:embed="rId2"/>
                <a:stretch>
                  <a:fillRect l="-2857" r="-57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89770" y="52077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8711" y="5483884"/>
            <a:ext cx="28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14473" y="4229225"/>
                <a:ext cx="23216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𝑀𝑜𝑜𝑛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473" y="4229225"/>
                <a:ext cx="2321661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04526" y="5120708"/>
                <a:ext cx="2546949" cy="547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238,900 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526" y="5120708"/>
                <a:ext cx="2546949" cy="547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53130" y="5969546"/>
                <a:ext cx="360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𝐦𝐢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30" y="5969546"/>
                <a:ext cx="360643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93840" y="4973715"/>
            <a:ext cx="5208108" cy="767361"/>
            <a:chOff x="2093840" y="4973715"/>
            <a:chExt cx="5208108" cy="767361"/>
          </a:xfrm>
        </p:grpSpPr>
        <p:sp>
          <p:nvSpPr>
            <p:cNvPr id="8" name="Right Triangle 7"/>
            <p:cNvSpPr/>
            <p:nvPr/>
          </p:nvSpPr>
          <p:spPr>
            <a:xfrm rot="10800000" flipH="1">
              <a:off x="2093841" y="5043698"/>
              <a:ext cx="5208107" cy="697378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79373" y="5067433"/>
              <a:ext cx="0" cy="20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93840" y="5252099"/>
              <a:ext cx="1855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093840" y="5364448"/>
                  <a:ext cx="5565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87°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840" y="5364448"/>
                  <a:ext cx="55659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506274" y="4973715"/>
                  <a:ext cx="5565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274" y="4973715"/>
                  <a:ext cx="5565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61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3" grpId="0"/>
      <p:bldP spid="10" grpId="0"/>
      <p:bldP spid="23" grpId="0"/>
      <p:bldP spid="18" grpId="0"/>
      <p:bldP spid="34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941904" cy="718792"/>
          </a:xfrm>
        </p:spPr>
        <p:txBody>
          <a:bodyPr/>
          <a:lstStyle/>
          <a:p>
            <a:r>
              <a:rPr lang="en-US" dirty="0"/>
              <a:t>How good is this measurement?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4103" y="3038886"/>
            <a:ext cx="919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actual distance to the sun is 96,000,000 mi        </a:t>
            </a:r>
            <a:r>
              <a:rPr lang="en-US" sz="2000" dirty="0">
                <a:solidFill>
                  <a:srgbClr val="FF0000"/>
                </a:solidFill>
              </a:rPr>
              <a:t>95% error!!! What happened???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102" y="3784828"/>
            <a:ext cx="919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correct angular measurement for </a:t>
            </a:r>
            <a:r>
              <a:rPr lang="el-GR" sz="2000" dirty="0"/>
              <a:t>α</a:t>
            </a:r>
            <a:r>
              <a:rPr lang="en-US" sz="2000" dirty="0"/>
              <a:t> is 89.85°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4102" y="4258698"/>
            <a:ext cx="919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level of accuracy needed to even be in the correct order of magnitude was</a:t>
            </a:r>
          </a:p>
          <a:p>
            <a:r>
              <a:rPr lang="en-US" sz="2000" dirty="0"/>
              <a:t>       beyond that of the instruments available at the time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102" y="5367130"/>
            <a:ext cx="714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did establish a lower bound though</a:t>
            </a:r>
          </a:p>
        </p:txBody>
      </p:sp>
    </p:spTree>
    <p:extLst>
      <p:ext uri="{BB962C8B-B14F-4D97-AF65-F5344CB8AC3E}">
        <p14:creationId xmlns:p14="http://schemas.microsoft.com/office/powerpoint/2010/main" val="38302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Size of the Sun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653" y="876222"/>
            <a:ext cx="294047" cy="7482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Sun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02295" y="1881723"/>
            <a:ext cx="7805532" cy="1272209"/>
            <a:chOff x="1802295" y="1881723"/>
            <a:chExt cx="7805532" cy="1272209"/>
          </a:xfrm>
        </p:grpSpPr>
        <p:grpSp>
          <p:nvGrpSpPr>
            <p:cNvPr id="4" name="Group 3"/>
            <p:cNvGrpSpPr/>
            <p:nvPr/>
          </p:nvGrpSpPr>
          <p:grpSpPr>
            <a:xfrm>
              <a:off x="1802295" y="2152442"/>
              <a:ext cx="996936" cy="696775"/>
              <a:chOff x="4346713" y="2496999"/>
              <a:chExt cx="996936" cy="6967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2950" y="2686050"/>
                <a:ext cx="790699" cy="38070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346713" y="2496999"/>
                <a:ext cx="609600" cy="696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 flipH="1">
              <a:off x="4551458" y="2341493"/>
              <a:ext cx="351846" cy="3807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75375" y="1881723"/>
              <a:ext cx="1232452" cy="127220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3"/>
              <a:endCxn id="8" idx="0"/>
            </p:cNvCxnSpPr>
            <p:nvPr/>
          </p:nvCxnSpPr>
          <p:spPr>
            <a:xfrm flipV="1">
              <a:off x="2799231" y="1881723"/>
              <a:ext cx="6192370" cy="650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3"/>
              <a:endCxn id="8" idx="4"/>
            </p:cNvCxnSpPr>
            <p:nvPr/>
          </p:nvCxnSpPr>
          <p:spPr>
            <a:xfrm>
              <a:off x="2799231" y="2531847"/>
              <a:ext cx="6192370" cy="6220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8" idx="4"/>
            </p:cNvCxnSpPr>
            <p:nvPr/>
          </p:nvCxnSpPr>
          <p:spPr>
            <a:xfrm>
              <a:off x="8991601" y="1881723"/>
              <a:ext cx="0" cy="1272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3"/>
            </p:cNvCxnSpPr>
            <p:nvPr/>
          </p:nvCxnSpPr>
          <p:spPr>
            <a:xfrm flipV="1">
              <a:off x="2799231" y="2474666"/>
              <a:ext cx="6192370" cy="5718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  <a:endCxn id="7" idx="4"/>
            </p:cNvCxnSpPr>
            <p:nvPr/>
          </p:nvCxnSpPr>
          <p:spPr>
            <a:xfrm>
              <a:off x="4727381" y="2341493"/>
              <a:ext cx="0" cy="380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17372" y="4107827"/>
            <a:ext cx="898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Moon almost perfectly covers the sun during solar eclipse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7374" y="3558209"/>
            <a:ext cx="898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try the coin trick again… but there are problems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7372" y="5904633"/>
            <a:ext cx="51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Actual value = 865,000 mi      </a:t>
            </a:r>
            <a:r>
              <a:rPr lang="en-US" sz="2000" b="1" dirty="0">
                <a:solidFill>
                  <a:srgbClr val="FF0000"/>
                </a:solidFill>
              </a:rPr>
              <a:t>3% error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0867" y="4794328"/>
            <a:ext cx="9730122" cy="646331"/>
            <a:chOff x="173789" y="4867624"/>
            <a:chExt cx="973012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59293" y="4867624"/>
                  <a:ext cx="41446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𝐷𝑖𝑎𝑚𝑒𝑡𝑒𝑟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=840,000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oMath>
                    </m:oMathPara>
                  </a14:m>
                  <a:endParaRPr lang="en-US" b="0" dirty="0"/>
                </a:p>
                <a:p>
                  <a:pPr algn="ctr"/>
                  <a:r>
                    <a:rPr lang="en-US" dirty="0"/>
                    <a:t> (using actual distances) 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293" y="4867624"/>
                  <a:ext cx="4144618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73789" y="4932669"/>
                  <a:ext cx="5250884" cy="544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𝐷𝑖𝑎𝑚𝑒𝑡𝑒𝑟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𝑆𝑢𝑛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𝐷𝑖𝑠𝑡𝑎𝑛𝑐𝑒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𝑆𝑢𝑛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𝐷𝑖𝑎𝑚𝑒𝑡𝑒𝑟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𝑀𝑜𝑜𝑛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𝐷𝑖𝑠𝑡𝑎𝑛𝑐𝑒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𝑀𝑜𝑜𝑛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89" y="4932669"/>
                  <a:ext cx="5250884" cy="544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Right 13"/>
            <p:cNvSpPr/>
            <p:nvPr/>
          </p:nvSpPr>
          <p:spPr>
            <a:xfrm>
              <a:off x="5083432" y="5125831"/>
              <a:ext cx="649356" cy="188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02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calculate these things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1735"/>
            <a:ext cx="4595191" cy="36526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EARTH size: Satellites and light beams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724138"/>
            <a:ext cx="8544339" cy="79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MOON distance: Light beams</a:t>
            </a:r>
          </a:p>
          <a:p>
            <a:pPr marL="0" indent="0">
              <a:buNone/>
            </a:pPr>
            <a:r>
              <a:rPr lang="en-US" sz="2000" dirty="0"/>
              <a:t>MOON diameter: Very similar to the Greek method!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35428"/>
            <a:ext cx="10515600" cy="47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SUN distance: We use the EXACT same trick as the Greeks! (using other planets instead of the moon)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7141" y="-1803394"/>
            <a:ext cx="294047" cy="74824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99" y="5741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1026" name="Picture 2" descr="https://upload.wikimedia.org/wikipedia/commons/2/2b/Aristarchus_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46" y="2287035"/>
            <a:ext cx="5202306" cy="34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3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376" y="444570"/>
            <a:ext cx="103499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endParaRPr lang="en-US" dirty="0"/>
          </a:p>
          <a:p>
            <a:r>
              <a:rPr lang="en-US" sz="1400" dirty="0"/>
              <a:t>Singh, Simon. </a:t>
            </a:r>
            <a:r>
              <a:rPr lang="en-US" sz="1400" i="1" dirty="0"/>
              <a:t>The Big Bang. </a:t>
            </a:r>
            <a:r>
              <a:rPr lang="en-US" sz="1400" dirty="0"/>
              <a:t>New York: Harper Collins. 2004</a:t>
            </a:r>
          </a:p>
          <a:p>
            <a:endParaRPr lang="en-US" sz="1400" dirty="0"/>
          </a:p>
          <a:p>
            <a:r>
              <a:rPr lang="en-US" sz="1400" dirty="0"/>
              <a:t>Heath, Thomas. </a:t>
            </a:r>
            <a:r>
              <a:rPr lang="en-US" sz="1400" i="1" dirty="0"/>
              <a:t>A History of Greek Mathematics Volumes 1 and 2</a:t>
            </a:r>
            <a:r>
              <a:rPr lang="en-US" sz="1400" dirty="0"/>
              <a:t>. New York: Dover. 1981</a:t>
            </a:r>
          </a:p>
          <a:p>
            <a:endParaRPr lang="en-US" sz="1400" dirty="0"/>
          </a:p>
          <a:p>
            <a:r>
              <a:rPr lang="en-US" sz="1400" dirty="0"/>
              <a:t>Stern, David P. “How distant is the moon?” (1) and (2). </a:t>
            </a:r>
            <a:r>
              <a:rPr lang="en-US" sz="1400" i="1" dirty="0"/>
              <a:t>From Stargazers to Starships</a:t>
            </a:r>
            <a:r>
              <a:rPr lang="en-US" sz="1400" dirty="0"/>
              <a:t>. Last updated 18 September 2004. </a:t>
            </a:r>
          </a:p>
          <a:p>
            <a:r>
              <a:rPr lang="en-US" sz="1400" dirty="0">
                <a:hlinkClick r:id="rId2"/>
              </a:rPr>
              <a:t>http://www-spof.gsfc.nasa.gov/stargaze/Smap.htm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“On sizes and distances (Aristarchus)”. </a:t>
            </a:r>
            <a:r>
              <a:rPr lang="en-US" sz="1400" i="1" dirty="0"/>
              <a:t>Wikipedia</a:t>
            </a:r>
            <a:r>
              <a:rPr lang="en-US" sz="1400" dirty="0"/>
              <a:t>. Last updated 12 May 2016.</a:t>
            </a:r>
          </a:p>
          <a:p>
            <a:r>
              <a:rPr lang="en-US" sz="1400" dirty="0">
                <a:hlinkClick r:id="rId3"/>
              </a:rPr>
              <a:t>https://en.wikipedia.org/wiki/On_the_Sizes_and_Distances_(Aristarchus)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“Aristarchus of Samos”. </a:t>
            </a:r>
            <a:r>
              <a:rPr lang="en-US" sz="1400" i="1" dirty="0"/>
              <a:t>Wikipedia</a:t>
            </a:r>
            <a:r>
              <a:rPr lang="en-US" sz="1400" dirty="0"/>
              <a:t>. Last updated 20 June 2016.</a:t>
            </a:r>
          </a:p>
          <a:p>
            <a:r>
              <a:rPr lang="en-US" sz="1400" dirty="0">
                <a:hlinkClick r:id="rId4"/>
              </a:rPr>
              <a:t>https://en.wikipedia.org/wiki/Aristarchus_of_Samos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“Eratosthenes”. </a:t>
            </a:r>
            <a:r>
              <a:rPr lang="en-US" sz="1400" i="1" dirty="0"/>
              <a:t>Wikipedia</a:t>
            </a:r>
            <a:r>
              <a:rPr lang="en-US" sz="1400" dirty="0"/>
              <a:t>. Last updated 27 July 2016.</a:t>
            </a:r>
          </a:p>
          <a:p>
            <a:r>
              <a:rPr lang="en-US" sz="1400" dirty="0">
                <a:hlinkClick r:id="rId5"/>
              </a:rPr>
              <a:t>https://en.wikipedia.org/wiki/Eratosthenes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“Lunar Eclipse Page”. </a:t>
            </a:r>
            <a:r>
              <a:rPr lang="en-US" sz="1400" i="1" dirty="0"/>
              <a:t>NASA Eclipse Website. </a:t>
            </a:r>
            <a:r>
              <a:rPr lang="en-US" sz="1400" dirty="0"/>
              <a:t>Last updated 14 February 2016.</a:t>
            </a:r>
          </a:p>
          <a:p>
            <a:r>
              <a:rPr lang="en-US" sz="1400" dirty="0">
                <a:hlinkClick r:id="rId6"/>
              </a:rPr>
              <a:t>http://eclipse.gsfc.nasa.gov/lunar.html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Saintonge, Amelie. “How do we measure the size of the Moon and of the Sun?” </a:t>
            </a:r>
            <a:r>
              <a:rPr lang="en-US" sz="1400" i="1" dirty="0"/>
              <a:t>Ask an Astronomer</a:t>
            </a:r>
            <a:r>
              <a:rPr lang="en-US" sz="1400" dirty="0"/>
              <a:t>. Last updated 18 July 2015.</a:t>
            </a:r>
          </a:p>
          <a:p>
            <a:r>
              <a:rPr lang="en-US" sz="1400" dirty="0">
                <a:hlinkClick r:id="rId7"/>
              </a:rPr>
              <a:t>http://curious.astro.cornell.edu/about-us/44-our-solar-system/the-moon/general-questions/117-how-do-we-measure-the-size-of-the-moon-and-of-the-sun-beginner</a:t>
            </a:r>
            <a:r>
              <a:rPr lang="en-US" sz="1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2" y="702365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96909" y="2228092"/>
            <a:ext cx="3650975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1,000,000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10,000,000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100,000,000 mi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1,000,000,000 mi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9" y="0"/>
            <a:ext cx="1533525" cy="6858000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2230074" y="611720"/>
            <a:ext cx="9233055" cy="128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Far away is the sun?</a:t>
            </a:r>
          </a:p>
        </p:txBody>
      </p:sp>
    </p:spTree>
    <p:extLst>
      <p:ext uri="{BB962C8B-B14F-4D97-AF65-F5344CB8AC3E}">
        <p14:creationId xmlns:p14="http://schemas.microsoft.com/office/powerpoint/2010/main" val="311220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76" y="444570"/>
            <a:ext cx="103499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 (continued):</a:t>
            </a:r>
          </a:p>
          <a:p>
            <a:endParaRPr lang="en-US" sz="1400" dirty="0"/>
          </a:p>
          <a:p>
            <a:r>
              <a:rPr lang="en-US" sz="1400" dirty="0"/>
              <a:t>Pandian, </a:t>
            </a:r>
            <a:r>
              <a:rPr lang="en-US" sz="1400" dirty="0" err="1"/>
              <a:t>Jagadheep</a:t>
            </a:r>
            <a:r>
              <a:rPr lang="en-US" sz="1400" dirty="0"/>
              <a:t>. “How do you measure the distance between the Earth and the Sun?” </a:t>
            </a:r>
            <a:r>
              <a:rPr lang="en-US" sz="1400" i="1" dirty="0"/>
              <a:t>Ask an Astronomer</a:t>
            </a:r>
            <a:r>
              <a:rPr lang="en-US" sz="1400" dirty="0"/>
              <a:t>. Last updated 30 Jan 2016.</a:t>
            </a:r>
          </a:p>
          <a:p>
            <a:r>
              <a:rPr lang="en-US" sz="1400" dirty="0">
                <a:hlinkClick r:id="rId2"/>
              </a:rPr>
              <a:t>http://curious.astro.cornell.edu/about-us/41-our-solar-system/the-earth/orbit/87-how-do-you-measure-the-distance-between-earth-and-the-sun-intermediate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Subramanian, Ganesh. “When and how did scientists measure the radius of the earth?” </a:t>
            </a:r>
            <a:r>
              <a:rPr lang="en-US" sz="1400" i="1" dirty="0" err="1"/>
              <a:t>Quora</a:t>
            </a:r>
            <a:r>
              <a:rPr lang="en-US" sz="1400" dirty="0"/>
              <a:t>. 1 June 2015</a:t>
            </a:r>
          </a:p>
          <a:p>
            <a:r>
              <a:rPr lang="en-US" sz="1400" dirty="0">
                <a:hlinkClick r:id="rId3"/>
              </a:rPr>
              <a:t>https://www.quora.com/When-and-how-did-scientists-measure-the-radius-of-the-earth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04802" y="662609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87758" y="3487051"/>
            <a:ext cx="5300870" cy="68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Would you have any idea?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9" y="0"/>
            <a:ext cx="1533525" cy="6858000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2203569" y="969529"/>
            <a:ext cx="9233055" cy="128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would you answer if you lived in Antiquity?</a:t>
            </a:r>
          </a:p>
        </p:txBody>
      </p:sp>
    </p:spTree>
    <p:extLst>
      <p:ext uri="{BB962C8B-B14F-4D97-AF65-F5344CB8AC3E}">
        <p14:creationId xmlns:p14="http://schemas.microsoft.com/office/powerpoint/2010/main" val="36941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9" y="0"/>
            <a:ext cx="1533525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0074" y="611720"/>
            <a:ext cx="9233055" cy="1280955"/>
          </a:xfrm>
        </p:spPr>
        <p:txBody>
          <a:bodyPr/>
          <a:lstStyle/>
          <a:p>
            <a:r>
              <a:rPr lang="en-US" dirty="0"/>
              <a:t>One major physical assumption</a:t>
            </a:r>
          </a:p>
        </p:txBody>
      </p:sp>
      <p:sp>
        <p:nvSpPr>
          <p:cNvPr id="15" name="Partial Circle 14"/>
          <p:cNvSpPr/>
          <p:nvPr/>
        </p:nvSpPr>
        <p:spPr>
          <a:xfrm>
            <a:off x="10435890" y="5208672"/>
            <a:ext cx="3273287" cy="2965208"/>
          </a:xfrm>
          <a:prstGeom prst="pie">
            <a:avLst>
              <a:gd name="adj1" fmla="val 10773515"/>
              <a:gd name="adj2" fmla="val 1620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20642" y="1928673"/>
            <a:ext cx="470850" cy="492716"/>
            <a:chOff x="3322363" y="1921566"/>
            <a:chExt cx="470850" cy="492716"/>
          </a:xfrm>
        </p:grpSpPr>
        <p:sp>
          <p:nvSpPr>
            <p:cNvPr id="16" name="Oval 15"/>
            <p:cNvSpPr/>
            <p:nvPr/>
          </p:nvSpPr>
          <p:spPr>
            <a:xfrm>
              <a:off x="3322363" y="2140227"/>
              <a:ext cx="288029" cy="27405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657584" y="1921566"/>
              <a:ext cx="135629" cy="1216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41638" y="5658678"/>
            <a:ext cx="613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extremely distant sun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497969" y="1759828"/>
            <a:ext cx="7845892" cy="4785587"/>
            <a:chOff x="3497969" y="1759828"/>
            <a:chExt cx="7311882" cy="4785587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3790122" y="2756452"/>
              <a:ext cx="6215269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902556" y="2571162"/>
              <a:ext cx="6215269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3712172" y="2908852"/>
              <a:ext cx="6215269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3997070" y="2418762"/>
              <a:ext cx="6215269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4189228" y="2097518"/>
              <a:ext cx="6231832" cy="333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301662" y="1912228"/>
              <a:ext cx="6309783" cy="3378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4111277" y="2249917"/>
              <a:ext cx="6215269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4396176" y="1759828"/>
              <a:ext cx="6413675" cy="3422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3497969" y="3210614"/>
              <a:ext cx="6346435" cy="3334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3592483" y="3058214"/>
              <a:ext cx="6298701" cy="3299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60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646" y="1902500"/>
            <a:ext cx="2895348" cy="652532"/>
          </a:xfrm>
        </p:spPr>
        <p:txBody>
          <a:bodyPr/>
          <a:lstStyle/>
          <a:p>
            <a:pPr algn="ctr"/>
            <a:r>
              <a:rPr lang="en-US" sz="2800" dirty="0"/>
              <a:t>Eratosthenes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30" name="Picture 6" descr="An etching of a man's head and neck in profile, looking to the right. The man has a beard and is bald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46" y="2829408"/>
            <a:ext cx="2895348" cy="28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9197" y="5844209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c. 276-194 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4275" y="1902500"/>
            <a:ext cx="2912166" cy="4305383"/>
            <a:chOff x="6924262" y="1908158"/>
            <a:chExt cx="2912166" cy="4305383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924262" y="1908158"/>
              <a:ext cx="2912166" cy="6525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Aristarchus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endParaRPr lang="en-US" dirty="0"/>
            </a:p>
          </p:txBody>
        </p:sp>
        <p:pic>
          <p:nvPicPr>
            <p:cNvPr id="1028" name="Picture 4" descr="http://www.russellcottrell.com/greek/images/Aristarchu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176" y="2829408"/>
              <a:ext cx="2447721" cy="2688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05701" y="5844209"/>
              <a:ext cx="1749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c. 310-230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6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6444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Size of the Earth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2671" y="1307875"/>
            <a:ext cx="784984" cy="7482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348" y="689113"/>
            <a:ext cx="450574" cy="1139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187609" cy="573018"/>
          </a:xfrm>
        </p:spPr>
        <p:txBody>
          <a:bodyPr/>
          <a:lstStyle/>
          <a:p>
            <a:r>
              <a:rPr lang="en-US" dirty="0"/>
              <a:t>Alternate Interior Angles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32313" y="3405809"/>
            <a:ext cx="4412974" cy="13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32313" y="4830417"/>
            <a:ext cx="4412974" cy="13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59965" y="2891389"/>
            <a:ext cx="2716696" cy="262151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4916557" y="3154545"/>
            <a:ext cx="477078" cy="529032"/>
          </a:xfrm>
          <a:prstGeom prst="arc">
            <a:avLst>
              <a:gd name="adj1" fmla="val 21072052"/>
              <a:gd name="adj2" fmla="val 54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5884164" y="4565901"/>
            <a:ext cx="477078" cy="529032"/>
          </a:xfrm>
          <a:prstGeom prst="arc">
            <a:avLst>
              <a:gd name="adj1" fmla="val 21072052"/>
              <a:gd name="adj2" fmla="val 54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187609" cy="573018"/>
          </a:xfrm>
        </p:spPr>
        <p:txBody>
          <a:bodyPr/>
          <a:lstStyle/>
          <a:p>
            <a:r>
              <a:rPr lang="en-US" dirty="0"/>
              <a:t>A slightly unorthodox way to talk about angles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1612279" y="3325241"/>
            <a:ext cx="1634502" cy="1641939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25147" y="4146210"/>
            <a:ext cx="12854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425147" y="2939735"/>
            <a:ext cx="4384" cy="1206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4799427" y="3325241"/>
            <a:ext cx="1634502" cy="1641939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16678" y="4146210"/>
            <a:ext cx="1320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16678" y="3127513"/>
            <a:ext cx="1002783" cy="1018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1956886" y="3689010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5194851" y="3689010"/>
            <a:ext cx="914400" cy="914400"/>
          </a:xfrm>
          <a:prstGeom prst="arc">
            <a:avLst>
              <a:gd name="adj1" fmla="val 1863607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8172106" y="3325240"/>
            <a:ext cx="1634502" cy="1641939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984974" y="4146209"/>
            <a:ext cx="12854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876174" y="4146209"/>
            <a:ext cx="1113184" cy="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8516713" y="3689009"/>
            <a:ext cx="914400" cy="914400"/>
          </a:xfrm>
          <a:prstGeom prst="arc">
            <a:avLst>
              <a:gd name="adj1" fmla="val 1084192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30016" y="5247447"/>
                <a:ext cx="1616765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of the way around a circle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6" y="5247447"/>
                <a:ext cx="1616765" cy="661335"/>
              </a:xfrm>
              <a:prstGeom prst="rect">
                <a:avLst/>
              </a:prstGeom>
              <a:blipFill>
                <a:blip r:embed="rId2"/>
                <a:stretch>
                  <a:fillRect l="-15038" t="-65741" b="-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78989" y="5247032"/>
                <a:ext cx="1616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of the way around a circle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89" y="5247032"/>
                <a:ext cx="1616765" cy="646331"/>
              </a:xfrm>
              <a:prstGeom prst="rect">
                <a:avLst/>
              </a:prstGeom>
              <a:blipFill>
                <a:blip r:embed="rId3"/>
                <a:stretch>
                  <a:fillRect l="-15038" t="-66981" b="-5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8189843" y="5247031"/>
            <a:ext cx="161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Half-way around a circle</a:t>
            </a:r>
          </a:p>
        </p:txBody>
      </p:sp>
    </p:spTree>
    <p:extLst>
      <p:ext uri="{BB962C8B-B14F-4D97-AF65-F5344CB8AC3E}">
        <p14:creationId xmlns:p14="http://schemas.microsoft.com/office/powerpoint/2010/main" val="8146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5" grpId="0" animBg="1"/>
      <p:bldP spid="30" grpId="0" animBg="1"/>
      <p:bldP spid="33" grpId="0" animBg="1"/>
      <p:bldP spid="36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26012</TotalTime>
  <Words>1015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Tw Cen MT</vt:lpstr>
      <vt:lpstr>Tw Cen MT Condensed</vt:lpstr>
      <vt:lpstr>Wingdings 3</vt:lpstr>
      <vt:lpstr>Integral</vt:lpstr>
      <vt:lpstr>Ancient Greek Methods of Astronomical Measurement</vt:lpstr>
      <vt:lpstr>How far away is the moon?</vt:lpstr>
      <vt:lpstr>PowerPoint Presentation</vt:lpstr>
      <vt:lpstr>PowerPoint Presentation</vt:lpstr>
      <vt:lpstr>One major physical assumption</vt:lpstr>
      <vt:lpstr>Major Players</vt:lpstr>
      <vt:lpstr>Size of the Earth</vt:lpstr>
      <vt:lpstr>Preliminary Mathematics</vt:lpstr>
      <vt:lpstr>Preliminary Mathematics</vt:lpstr>
      <vt:lpstr>Size of the Earth - ERATOSTHENES</vt:lpstr>
      <vt:lpstr>Size of the Earth - ERATOSTHENES</vt:lpstr>
      <vt:lpstr>PowerPoint Presentation</vt:lpstr>
      <vt:lpstr>Diameter of the Earth</vt:lpstr>
      <vt:lpstr>Lunar measurements</vt:lpstr>
      <vt:lpstr>Size of the moon</vt:lpstr>
      <vt:lpstr>Size of the Moon - ARISTARCHUS</vt:lpstr>
      <vt:lpstr>Complications in the Measurement</vt:lpstr>
      <vt:lpstr>Distance to the Moon </vt:lpstr>
      <vt:lpstr>Preliminary Mathematics</vt:lpstr>
      <vt:lpstr>Distance to the Moon – ARISTARCHUS</vt:lpstr>
      <vt:lpstr>Solar measurements</vt:lpstr>
      <vt:lpstr>Distance to the Sun</vt:lpstr>
      <vt:lpstr>Distance to the Sun - ARISTARCHUS </vt:lpstr>
      <vt:lpstr>Distance to the Sun</vt:lpstr>
      <vt:lpstr>Size of the Sun</vt:lpstr>
      <vt:lpstr>Size of the Sun</vt:lpstr>
      <vt:lpstr>How do we calculate these things now?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 Methods of Astronomical Measurement</dc:title>
  <dc:creator>Hagen, Sarah Spotswood</dc:creator>
  <cp:lastModifiedBy>Sarah Hagen</cp:lastModifiedBy>
  <cp:revision>179</cp:revision>
  <dcterms:created xsi:type="dcterms:W3CDTF">2016-07-11T21:44:11Z</dcterms:created>
  <dcterms:modified xsi:type="dcterms:W3CDTF">2017-08-07T05:50:56Z</dcterms:modified>
</cp:coreProperties>
</file>